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6"/>
  </p:notesMasterIdLst>
  <p:sldIdLst>
    <p:sldId id="257" r:id="rId5"/>
    <p:sldId id="340" r:id="rId6"/>
    <p:sldId id="335" r:id="rId7"/>
    <p:sldId id="352" r:id="rId8"/>
    <p:sldId id="315" r:id="rId9"/>
    <p:sldId id="357" r:id="rId10"/>
    <p:sldId id="358" r:id="rId11"/>
    <p:sldId id="338" r:id="rId12"/>
    <p:sldId id="275" r:id="rId13"/>
    <p:sldId id="348" r:id="rId14"/>
    <p:sldId id="364" r:id="rId15"/>
    <p:sldId id="362" r:id="rId16"/>
    <p:sldId id="349" r:id="rId17"/>
    <p:sldId id="350" r:id="rId18"/>
    <p:sldId id="351" r:id="rId19"/>
    <p:sldId id="370" r:id="rId20"/>
    <p:sldId id="369" r:id="rId21"/>
    <p:sldId id="353" r:id="rId22"/>
    <p:sldId id="337" r:id="rId23"/>
    <p:sldId id="316" r:id="rId24"/>
    <p:sldId id="336" r:id="rId25"/>
    <p:sldId id="293" r:id="rId26"/>
    <p:sldId id="274" r:id="rId27"/>
    <p:sldId id="347" r:id="rId28"/>
    <p:sldId id="360" r:id="rId29"/>
    <p:sldId id="317" r:id="rId30"/>
    <p:sldId id="319" r:id="rId31"/>
    <p:sldId id="313" r:id="rId32"/>
    <p:sldId id="278" r:id="rId33"/>
    <p:sldId id="321" r:id="rId34"/>
    <p:sldId id="303" r:id="rId35"/>
    <p:sldId id="323" r:id="rId36"/>
    <p:sldId id="332" r:id="rId37"/>
    <p:sldId id="310" r:id="rId38"/>
    <p:sldId id="324" r:id="rId39"/>
    <p:sldId id="326" r:id="rId40"/>
    <p:sldId id="328" r:id="rId41"/>
    <p:sldId id="354" r:id="rId42"/>
    <p:sldId id="372" r:id="rId43"/>
    <p:sldId id="333" r:id="rId44"/>
    <p:sldId id="371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olas Joly" initials="NJ" lastIdx="10" clrIdx="0">
    <p:extLst>
      <p:ext uri="{19B8F6BF-5375-455C-9EA6-DF929625EA0E}">
        <p15:presenceInfo xmlns:p15="http://schemas.microsoft.com/office/powerpoint/2012/main" userId="S::nijoly@microsoft.com::618f8c30-4c98-45ce-b6e4-2defb2086edb" providerId="AD"/>
      </p:ext>
    </p:extLst>
  </p:cmAuthor>
  <p:cmAuthor id="2" name="Sue Ballestero Rosales" initials="SR" lastIdx="3" clrIdx="1">
    <p:extLst>
      <p:ext uri="{19B8F6BF-5375-455C-9EA6-DF929625EA0E}">
        <p15:presenceInfo xmlns:p15="http://schemas.microsoft.com/office/powerpoint/2012/main" userId="S::suballes@microsoft.com::04fce569-6e4a-430c-8e00-d7ad74819cab" providerId="AD"/>
      </p:ext>
    </p:extLst>
  </p:cmAuthor>
  <p:cmAuthor id="3" name="Saif ElSherei" initials="SE" lastIdx="4" clrIdx="2">
    <p:extLst>
      <p:ext uri="{19B8F6BF-5375-455C-9EA6-DF929625EA0E}">
        <p15:presenceInfo xmlns:p15="http://schemas.microsoft.com/office/powerpoint/2012/main" userId="S::saelsher@microsoft.com::14208198-afa6-4e24-ba61-1359f695e63b" providerId="AD"/>
      </p:ext>
    </p:extLst>
  </p:cmAuthor>
  <p:cmAuthor id="4" name="Steven Hunter" initials="SH" lastIdx="2" clrIdx="3">
    <p:extLst>
      <p:ext uri="{19B8F6BF-5375-455C-9EA6-DF929625EA0E}">
        <p15:presenceInfo xmlns:p15="http://schemas.microsoft.com/office/powerpoint/2012/main" userId="S::sthunte@microsoft.com::fe883569-fe11-4d0a-a918-850f26ad8d62" providerId="AD"/>
      </p:ext>
    </p:extLst>
  </p:cmAuthor>
  <p:cmAuthor id="5" name="Matt Miller" initials="MM" lastIdx="1" clrIdx="4">
    <p:extLst>
      <p:ext uri="{19B8F6BF-5375-455C-9EA6-DF929625EA0E}">
        <p15:presenceInfo xmlns:p15="http://schemas.microsoft.com/office/powerpoint/2012/main" userId="S::mamill@microsoft.com::dd599287-8df9-4708-9336-bc969babf4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188F"/>
    <a:srgbClr val="000099"/>
    <a:srgbClr val="003366"/>
    <a:srgbClr val="0033CC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959E24-9B41-4680-9275-517DC176F047}" v="3" dt="2019-08-01T09:49:28.713"/>
    <p1510:client id="{53D7B785-E73C-4F10-83CD-F27B350F27BA}" v="5" dt="2019-08-01T13:49:06.4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E444E-EF66-4BC1-98F8-BC030E3686FE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DA719-88F8-4B21-83ED-9D8D9CB0C7E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5302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6123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232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78988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660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45605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251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50183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470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44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6920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9323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6875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373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8798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1223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FE1F4F-1363-4534-863C-4AB07906BE2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060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2934E-6495-43B0-A4EC-1B69A347BC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AA6CA4-55B2-4E31-9A8F-79A895111F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085D1-0D86-427E-AC0C-D168E25FA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CA13F8-C484-457F-B2E4-C840194A5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0471-BED2-44F4-A1A1-67660FA6E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7563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F058F8-BE68-4064-B1EE-315DEF716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D314AD-450D-49A5-A525-5504FB036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FE6E34-DF39-4983-AA7E-6580ED30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32F063-40AC-4CCE-8884-FD058EBED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48AFB1-6570-4A38-BAA7-FC86CC27E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452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93A312-0FF6-40BB-98A9-8BF7708840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16D49B-B0CD-49F8-AFC3-010744562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D78B6C-4F17-4246-B10C-876EC1FBB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2FBDC-A8A8-4F12-87DF-412D557B9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64E4E-95AB-4749-9AE6-C8180E899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38148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lin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91942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0" y="1150873"/>
            <a:ext cx="10972800" cy="4525963"/>
          </a:xfrm>
        </p:spPr>
        <p:txBody>
          <a:bodyPr anchor="ctr"/>
          <a:lstStyle>
            <a:lvl1pPr marL="0" indent="0" algn="ctr">
              <a:buFont typeface="Wingdings" panose="05000000000000000000" pitchFamily="2" charset="2"/>
              <a:buNone/>
              <a:defRPr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09585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219170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828754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438339" indent="0" algn="ctr">
              <a:buFont typeface="Wingdings" panose="05000000000000000000" pitchFamily="2" charset="2"/>
              <a:buNone/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Contents Goes Here</a:t>
            </a:r>
          </a:p>
        </p:txBody>
      </p:sp>
    </p:spTree>
    <p:extLst>
      <p:ext uri="{BB962C8B-B14F-4D97-AF65-F5344CB8AC3E}">
        <p14:creationId xmlns:p14="http://schemas.microsoft.com/office/powerpoint/2010/main" val="1867778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2111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143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A496-6BBC-4113-A2DB-2526EF49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3BDE69-CAA5-440A-B9BC-177EDE577E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37404F-B6D3-4B05-A26E-1DD89238E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CA66B9-E2D7-4DC4-9EB0-CA2FC1877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C5025-C6EA-4E5F-AB93-637981084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255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B87E2-1F64-4A0D-9B0C-68D74705D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A6EC1-FDFF-4D84-9B1D-E9AFB258FF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FFE59E-BDE9-4CC9-827D-CEFA5DA1A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07AAF2-D860-4A78-9405-5DE6B3FB6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0E5E1D-98DD-4445-B5B2-08F87AEF6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90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DA1B1-DE11-4354-81CC-4D393F14F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EEE5C-D369-47FB-9F37-156CE6B497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441242-9EFB-4187-BBE2-1A06DFAE02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999FCF-2D7A-4008-BBDC-8D9AC31B2C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E85775-CC48-43A3-BC04-778AA3848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17CB2E-B08A-486D-803D-E1C0695AC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543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81BA-A50F-46CA-AAA5-8420878C3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CF349C-E138-4134-8985-CFE0945DD4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B0B51B-5503-458D-A320-49B8D03B59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D944F-2D93-4B26-837D-7238A454CC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7640C0B-524B-4EA4-8FA5-CED202859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392F09-DCC4-46E5-A657-449638A66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F33596-E443-4396-90A4-E85F11A12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2438E8-22C8-4BA0-A6C0-909D358F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5952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4448-4715-4AAF-BF00-7B5E1E5D8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D286E-D217-4678-A428-21E612D67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ECD94-9710-4E4F-B2EB-842DB3E17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754042-1447-4F94-BEB8-5C5F62326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526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4FF559-E001-4D11-B982-C72398B3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829F66-E9DB-4836-A851-55E260E2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0B8E96-9788-4226-ACF0-DFBBE1720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3116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04018-E7D4-4E8E-A8C7-80D9D20E2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AE141-784A-4E96-B91F-A43FFF655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C9C168-71B4-4453-B7F1-98A65D81AD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6052FB-CE3C-47E3-A6F2-EA63F1AC1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325586-5BF0-4A22-AB3E-985D01C75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55616F-09E8-4421-8E53-6121DAF4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2046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87836-05F9-4159-B1CD-81F2795B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59FD35-B2E7-487F-9CEF-1637FBB48F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6420AB-4858-43FF-9DAD-5D9765B22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35A4BE-2567-4333-A138-2DD69A9EF8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7C685E-D59D-4A0C-995E-80C99B46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8FEDC9-470F-4850-B41F-77020715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08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8FF8E6-8297-416B-8A6E-592EAAB37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EEFE6F-DA6D-4C22-B147-C15F2C0FCC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C5F37E-C445-42E1-827B-D081F01795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FF48D1-BC69-446C-907D-00DB3875C437}" type="datetimeFigureOut">
              <a:rPr lang="en-GB" smtClean="0"/>
              <a:t>10/02/2020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E3DF12-C081-4505-A61E-C9AF1852D0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E57604-14BB-4DA1-8EC4-1A53E94E9F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1416C3-2E89-4215-B700-F3C8844883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6922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9" r:id="rId12"/>
    <p:sldLayoutId id="2147483664" r:id="rId13"/>
    <p:sldLayoutId id="2147483665" r:id="rId14"/>
    <p:sldLayoutId id="214748366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openspecs/exchange_server_protocols/ms-oxtnef/1f0544d7-30b7-4194-b58f-adc82f3763bb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docs.microsoft.com/en-us/office/vba/outlook/concepts/forms/item-types-and-message-classe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7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8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www.pngall.com/chinese-dragon-png/download/9444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45.emf"/><Relationship Id="rId4" Type="http://schemas.openxmlformats.org/officeDocument/2006/relationships/image" Target="../media/image4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://www.amigosparadragoncity.com/2013/02/evento-especial-torneo-del-super.html" TargetMode="Externa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oil-net.com/album/Soil-Net/Cast/slides/Worm_magnifying_glass.html" TargetMode="External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8.png"/><Relationship Id="rId7" Type="http://schemas.openxmlformats.org/officeDocument/2006/relationships/hyperlink" Target="http://www.publicdomainpictures.net/view-image.php?image=22297&amp;picture=magic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5" Type="http://schemas.openxmlformats.org/officeDocument/2006/relationships/hyperlink" Target="http://castlereads.blogspot.com/2011/12/wizardry-writing-wednesday-10-by-wizard.html" TargetMode="External"/><Relationship Id="rId4" Type="http://schemas.openxmlformats.org/officeDocument/2006/relationships/image" Target="../media/image59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hyperlink" Target="http://www.publicdomainpictures.net/view-image.php?image=22297&amp;picture=magic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5.emf"/><Relationship Id="rId12" Type="http://schemas.openxmlformats.org/officeDocument/2006/relationships/image" Target="../media/image6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11" Type="http://schemas.openxmlformats.org/officeDocument/2006/relationships/hyperlink" Target="http://castlereads.blogspot.com/2011/12/wizardry-writing-wednesday-10-by-wizard.html" TargetMode="External"/><Relationship Id="rId5" Type="http://schemas.openxmlformats.org/officeDocument/2006/relationships/image" Target="../media/image63.emf"/><Relationship Id="rId10" Type="http://schemas.openxmlformats.org/officeDocument/2006/relationships/image" Target="../media/image59.gif"/><Relationship Id="rId4" Type="http://schemas.openxmlformats.org/officeDocument/2006/relationships/image" Target="../media/image62.emf"/><Relationship Id="rId9" Type="http://schemas.openxmlformats.org/officeDocument/2006/relationships/image" Target="../media/image67.emf"/><Relationship Id="rId1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clipart.org/detail/194097/grey-bird-with-question-marks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google.co.uk/url?sa=i&amp;rct=j&amp;q=&amp;esrc=s&amp;source=images&amp;cd=&amp;ved=2ahUKEwjXmoC1iJ7hAhWN2OAKHeqdB8QQjRx6BAgBEAU&amp;url=https%3A%2F%2Faccount.microsoft.com%2Faccount%2Foutlook&amp;psig=AOvVaw0tnERIA3J-5q0VaZ66L2E0&amp;ust=1553629866104285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hyperlink" Target="https://cve.mitre.org/cgi-bin/cvename.cgi?name=CVE-2018-830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hyperlink" Target="http://rimasdecolores.blogspot.com/2013_02_01_archive.html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microsoft.com/en-us/openspecs/exchange_server_protocols/ms-oxtnef/1f0544d7-30b7-4194-b58f-adc82f3763bb" TargetMode="External"/><Relationship Id="rId3" Type="http://schemas.openxmlformats.org/officeDocument/2006/relationships/hyperlink" Target="https://github.com/stephenegriffin/mfcmapi" TargetMode="External"/><Relationship Id="rId7" Type="http://schemas.openxmlformats.org/officeDocument/2006/relationships/hyperlink" Target="https://docs.microsoft.com/en-us/openspecs/windows_protocols/ms-oaut/3fe7db9f-5803-4dc4-9d14-5425d3f5461f" TargetMode="External"/><Relationship Id="rId2" Type="http://schemas.openxmlformats.org/officeDocument/2006/relationships/hyperlink" Target="https://www.fireeye.com/blog/threat-research/2015/09/attack_exploitingmi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ansecwest.com/slides/2016/CSW2016_Li-Xu_BadWinmail_and_EmailSecurityOutlook_final.pdf" TargetMode="External"/><Relationship Id="rId5" Type="http://schemas.openxmlformats.org/officeDocument/2006/relationships/hyperlink" Target="https://insights.sei.cmu.edu/cert/2018/04/automatically-stealing-password-hashes-with-microsoft-outlook-and-ole.html" TargetMode="External"/><Relationship Id="rId10" Type="http://schemas.openxmlformats.org/officeDocument/2006/relationships/hyperlink" Target="https://www.thezdi.com/blog/2018/8/14/voicemail-vandalism-getting-remote-code-execution-on-microsoft-exchange-server" TargetMode="External"/><Relationship Id="rId4" Type="http://schemas.openxmlformats.org/officeDocument/2006/relationships/hyperlink" Target="https://news.softpedia.com/news/badwinmail-microsoft-outlook-bug-can-give-attackers-control-over-pcs-497795.shtml" TargetMode="External"/><Relationship Id="rId9" Type="http://schemas.openxmlformats.org/officeDocument/2006/relationships/hyperlink" Target="https://blogs.technet.microsoft.com/srd/2017/07/20/englishmansdentist-exploit-analysis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chinese-dragon-png/download/9444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jpg"/><Relationship Id="rId4" Type="http://schemas.openxmlformats.org/officeDocument/2006/relationships/hyperlink" Target="http://aqwwiki.wikidot.com/asian-dragon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49115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What’s a TNEF email?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34C3AA-7C27-4803-BE9D-32006D0D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121" y="143892"/>
            <a:ext cx="9307924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6283D-637C-4A5F-84CA-50F670D2D0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106" y="693453"/>
            <a:ext cx="805261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918A2A-C8FD-4FE6-A87A-8C1073708F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580" y="865349"/>
            <a:ext cx="8429625" cy="6410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09C788-19D9-408D-AA2C-54998C616B9D}"/>
              </a:ext>
            </a:extLst>
          </p:cNvPr>
          <p:cNvSpPr txBox="1"/>
          <p:nvPr/>
        </p:nvSpPr>
        <p:spPr>
          <a:xfrm>
            <a:off x="288291" y="3294043"/>
            <a:ext cx="1762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/>
              <a:t>What’s this?</a:t>
            </a:r>
          </a:p>
        </p:txBody>
      </p:sp>
    </p:spTree>
    <p:extLst>
      <p:ext uri="{BB962C8B-B14F-4D97-AF65-F5344CB8AC3E}">
        <p14:creationId xmlns:p14="http://schemas.microsoft.com/office/powerpoint/2010/main" val="300728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6290D4-14F9-41EB-9FB6-90FEABE50A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102529"/>
            <a:ext cx="10515600" cy="1325563"/>
          </a:xfrm>
        </p:spPr>
        <p:txBody>
          <a:bodyPr/>
          <a:lstStyle/>
          <a:p>
            <a:r>
              <a:rPr lang="en-GB"/>
              <a:t> TNEF specifications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5013B-5808-4703-91B7-5B2641FB1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" y="85418"/>
            <a:ext cx="1814830" cy="178567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E6FA9BF-F4AA-4F3F-9BE4-0E1F4C05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>
                <a:hlinkClick r:id="rId3"/>
              </a:rPr>
              <a:t>[MS-OXTNEF]</a:t>
            </a:r>
            <a:endParaRPr lang="en-GB"/>
          </a:p>
          <a:p>
            <a:r>
              <a:rPr lang="en-GB"/>
              <a:t>Sequence of objects, containers and properties</a:t>
            </a:r>
          </a:p>
          <a:p>
            <a:pPr lvl="1"/>
            <a:r>
              <a:rPr lang="en-GB"/>
              <a:t>Easy to parse</a:t>
            </a:r>
          </a:p>
          <a:p>
            <a:pPr lvl="1"/>
            <a:r>
              <a:rPr lang="en-GB"/>
              <a:t>Developed an 010 template</a:t>
            </a:r>
          </a:p>
          <a:p>
            <a:pPr lvl="1"/>
            <a:r>
              <a:rPr lang="en-GB"/>
              <a:t>Might release in the future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C4FD13-45FA-441C-B011-F594F36B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687" y="901092"/>
            <a:ext cx="8900572" cy="5771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TNEF or RTF - Rich Text Format?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3B31B1D-7302-4FEB-823E-005241F6E4F6}"/>
              </a:ext>
            </a:extLst>
          </p:cNvPr>
          <p:cNvSpPr txBox="1"/>
          <p:nvPr/>
        </p:nvSpPr>
        <p:spPr>
          <a:xfrm>
            <a:off x="578498" y="2023932"/>
            <a:ext cx="10890061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One special property </a:t>
            </a:r>
            <a:r>
              <a:rPr lang="en-GB" sz="2000"/>
              <a:t>PR_RTF_COMPRESSED = 0x10090102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Various encodings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err="1"/>
              <a:t>LZFu</a:t>
            </a:r>
            <a:r>
              <a:rPr lang="en-GB" sz="2000"/>
              <a:t>? Compressed RTF, default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/>
              <a:t>MELA? Plain RTF, easy to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Bit flipping this field will generally result in a broken email</a:t>
            </a:r>
          </a:p>
          <a:p>
            <a:pPr lvl="1"/>
            <a:endParaRPr lang="en-GB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/>
              <a:t>Use instead the Outlook Interop Library and send TNEF emails programmatically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4B62FE2-B5CE-4B4A-B1A6-C08F5A9F85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110" y="2506622"/>
            <a:ext cx="7462767" cy="20216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AF08B8-28E6-44BC-A8D4-4CEA69A0B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4110" y="2506622"/>
            <a:ext cx="7387890" cy="22463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9A33EB-2F5D-4ABA-AE91-FC1E36F9E9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9836" y="2328854"/>
            <a:ext cx="9868723" cy="40130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0C1E18-A1F7-49D0-93D3-48D5916392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1202" y="1888995"/>
            <a:ext cx="69723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37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Examples of issues affecting Outlook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ACBC0-1024-4B02-B7C9-7EDB482365FD}"/>
              </a:ext>
            </a:extLst>
          </p:cNvPr>
          <p:cNvSpPr txBox="1"/>
          <p:nvPr/>
        </p:nvSpPr>
        <p:spPr>
          <a:xfrm>
            <a:off x="432305" y="2042257"/>
            <a:ext cx="1116845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CVE-2017-0106? Introduced by the </a:t>
            </a:r>
            <a:r>
              <a:rPr lang="en-GB" sz="2800" b="1" dirty="0"/>
              <a:t>\template</a:t>
            </a:r>
            <a:r>
              <a:rPr lang="en-GB" sz="2800" dirty="0"/>
              <a:t> keyword: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Remotely (and locally) loads files (http, </a:t>
            </a:r>
            <a:r>
              <a:rPr lang="en-GB" sz="2800" dirty="0" err="1"/>
              <a:t>smb</a:t>
            </a:r>
            <a:r>
              <a:rPr lang="en-GB" sz="28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Also loads embedded objects, like Flash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Dramatically extends the attack surface by allowing all the Word supported formats (docx, doc…)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CVE-2018-0794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Cyclic reference in the template names leading to Use After Free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sz="2800" dirty="0"/>
              <a:t>a.rtf =&gt; b.rtf =&gt; \not found\a.rtf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Resolution?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\template no longer supported in Outlook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57FA1D-CD61-4592-A8CC-D2CEA4A49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588" y="1578750"/>
            <a:ext cx="10287107" cy="432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176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Outlook Interop, how to build an email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5ACBC0-1024-4B02-B7C9-7EDB482365FD}"/>
              </a:ext>
            </a:extLst>
          </p:cNvPr>
          <p:cNvSpPr txBox="1"/>
          <p:nvPr/>
        </p:nvSpPr>
        <p:spPr>
          <a:xfrm>
            <a:off x="506949" y="1825625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Provides an API to build your own emails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Example, create a </a:t>
            </a:r>
            <a:r>
              <a:rPr lang="en-GB" sz="2800" dirty="0" err="1"/>
              <a:t>MailItem</a:t>
            </a:r>
            <a:r>
              <a:rPr lang="en-GB" sz="2800" dirty="0"/>
              <a:t>, change the </a:t>
            </a:r>
            <a:r>
              <a:rPr lang="en-GB" sz="2800" dirty="0" err="1"/>
              <a:t>MessageClass</a:t>
            </a:r>
            <a:r>
              <a:rPr lang="en-GB" sz="2800" dirty="0"/>
              <a:t> to </a:t>
            </a:r>
            <a:r>
              <a:rPr lang="en-GB" sz="2800" dirty="0" err="1"/>
              <a:t>IPM.Contact</a:t>
            </a:r>
            <a:r>
              <a:rPr lang="en-GB" sz="2800" dirty="0"/>
              <a:t> and send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800" dirty="0"/>
              <a:t>See the contact form appear in the preview pane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Each class has its own properties/features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7ACFEB-AA7E-4D00-AD58-80601ED47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0726" y="4590309"/>
            <a:ext cx="6274753" cy="20870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B0DA93-31C3-41B6-87EA-A7DF11268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3571" y="272860"/>
            <a:ext cx="8718528" cy="6312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1BE7046-05DC-4818-826F-21471FD6C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0726" y="3595340"/>
            <a:ext cx="10106021" cy="184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763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9389443" cy="1325563"/>
          </a:xfrm>
        </p:spPr>
        <p:txBody>
          <a:bodyPr/>
          <a:lstStyle/>
          <a:p>
            <a:r>
              <a:rPr lang="en-GB"/>
              <a:t>Other class names and bugs related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9F9A6B-69FC-4166-ACCF-25E922A5F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01426"/>
          </a:xfrm>
        </p:spPr>
        <p:txBody>
          <a:bodyPr>
            <a:normAutofit fontScale="92500" lnSpcReduction="20000"/>
          </a:bodyPr>
          <a:lstStyle/>
          <a:p>
            <a:r>
              <a:rPr lang="en-GB"/>
              <a:t>Some examples listed here </a:t>
            </a:r>
            <a:r>
              <a:rPr lang="en-GB">
                <a:hlinkClick r:id="rId4"/>
              </a:rPr>
              <a:t>https://docs.microsoft.com/en-us/office/vba/outlook/concepts/forms/item-types-and-message-classes</a:t>
            </a:r>
            <a:endParaRPr lang="en-GB"/>
          </a:p>
          <a:p>
            <a:r>
              <a:rPr lang="en-GB"/>
              <a:t>Create a mail item and change its class to </a:t>
            </a:r>
            <a:r>
              <a:rPr lang="en-GB" err="1"/>
              <a:t>IPM.Remote</a:t>
            </a:r>
            <a:endParaRPr lang="en-GB"/>
          </a:p>
          <a:p>
            <a:pPr lvl="1"/>
            <a:r>
              <a:rPr lang="en-GB"/>
              <a:t>Used to trigger a null pointer in the preview pane</a:t>
            </a:r>
          </a:p>
          <a:p>
            <a:pPr lvl="1"/>
            <a:r>
              <a:rPr lang="en-GB"/>
              <a:t>Reported by Etienne </a:t>
            </a:r>
            <a:r>
              <a:rPr lang="en-GB" err="1"/>
              <a:t>Stalmans</a:t>
            </a:r>
            <a:r>
              <a:rPr lang="en-GB"/>
              <a:t> and fixed as </a:t>
            </a:r>
            <a:r>
              <a:rPr lang="en-GB" err="1"/>
              <a:t>vNext</a:t>
            </a:r>
            <a:endParaRPr lang="en-GB"/>
          </a:p>
          <a:p>
            <a:r>
              <a:rPr lang="en-GB" err="1"/>
              <a:t>IPM.Document</a:t>
            </a:r>
            <a:r>
              <a:rPr lang="en-GB"/>
              <a:t>.*, aka “</a:t>
            </a:r>
            <a:r>
              <a:rPr lang="en-GB" err="1"/>
              <a:t>freedocs</a:t>
            </a:r>
            <a:r>
              <a:rPr lang="en-GB"/>
              <a:t>”</a:t>
            </a:r>
          </a:p>
          <a:p>
            <a:pPr lvl="1"/>
            <a:r>
              <a:rPr lang="en-GB"/>
              <a:t>CVE-2017-0204, Office documents open without Protected Mode, Ryan Hanson</a:t>
            </a:r>
          </a:p>
          <a:p>
            <a:pPr lvl="1"/>
            <a:r>
              <a:rPr lang="en-GB"/>
              <a:t>CVE-2017-8571, Office documents open without user interaction</a:t>
            </a:r>
          </a:p>
          <a:p>
            <a:pPr lvl="2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32CA4C-0053-471C-9516-C60D15E24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3393" y="4392114"/>
            <a:ext cx="7767992" cy="246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6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9389443" cy="1325563"/>
          </a:xfrm>
        </p:spPr>
        <p:txBody>
          <a:bodyPr/>
          <a:lstStyle/>
          <a:p>
            <a:r>
              <a:rPr lang="en-GB"/>
              <a:t>Other class names and bugs related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01B0C529-2C59-4049-89B4-3E107C3A15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311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9389443" cy="1325563"/>
          </a:xfrm>
        </p:spPr>
        <p:txBody>
          <a:bodyPr/>
          <a:lstStyle/>
          <a:p>
            <a:r>
              <a:rPr lang="en-GB"/>
              <a:t>Other class names and bugs related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Screen Recording 9">
            <a:hlinkClick r:id="" action="ppaction://media"/>
            <a:extLst>
              <a:ext uri="{FF2B5EF4-FFF2-40B4-BE49-F238E27FC236}">
                <a16:creationId xmlns:a16="http://schemas.microsoft.com/office/drawing/2014/main" id="{282348BF-8B47-4BA6-9314-89DED2B4F1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78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6D16B-6D0F-4B96-AED7-115A6FE75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Use Interop to create Outlook .</a:t>
            </a:r>
            <a:r>
              <a:rPr lang="en-GB" err="1"/>
              <a:t>msg</a:t>
            </a:r>
            <a:r>
              <a:rPr lang="en-GB"/>
              <a:t> files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AEAFE06-63CF-4EF7-8B33-4324079DC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TNEF / .MSG format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4FD0B-FC90-4C79-8F40-A3A88B03E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59DBFA-8F92-4202-AE3D-CC1FF048F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187" y="2447925"/>
            <a:ext cx="8429625" cy="1962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94222-480A-4E2B-BB44-805094B98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709" y="1322881"/>
            <a:ext cx="8013103" cy="535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95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21197-F4B5-40AE-90BE-8826F56B3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1611"/>
            <a:ext cx="10864442" cy="1325563"/>
          </a:xfrm>
        </p:spPr>
        <p:txBody>
          <a:bodyPr/>
          <a:lstStyle/>
          <a:p>
            <a:r>
              <a:rPr lang="en-GB"/>
              <a:t>MAPI properties, TNEF and .MSG?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lnSpcReduction="10000"/>
          </a:bodyPr>
          <a:lstStyle/>
          <a:p>
            <a:r>
              <a:rPr lang="en-GB"/>
              <a:t>TNEF is “a hierarchy of rich message properties”, a succession of particular attributes, called MAPI properties, forming a stream. </a:t>
            </a:r>
          </a:p>
          <a:p>
            <a:pPr lvl="1"/>
            <a:r>
              <a:rPr lang="en-GB"/>
              <a:t>Example below with a Task message: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endParaRPr lang="en-GB"/>
          </a:p>
          <a:p>
            <a:endParaRPr lang="en-GB"/>
          </a:p>
          <a:p>
            <a:r>
              <a:rPr lang="en-GB"/>
              <a:t>A MAPI property is defined by a </a:t>
            </a:r>
            <a:r>
              <a:rPr lang="en-GB">
                <a:solidFill>
                  <a:srgbClr val="FF0000"/>
                </a:solidFill>
              </a:rPr>
              <a:t>PID</a:t>
            </a:r>
            <a:r>
              <a:rPr lang="en-GB"/>
              <a:t>, a </a:t>
            </a:r>
            <a:r>
              <a:rPr lang="en-GB">
                <a:solidFill>
                  <a:schemeClr val="accent2"/>
                </a:solidFill>
              </a:rPr>
              <a:t>Type</a:t>
            </a:r>
            <a:r>
              <a:rPr lang="en-GB"/>
              <a:t> and a </a:t>
            </a:r>
            <a:r>
              <a:rPr lang="en-GB">
                <a:solidFill>
                  <a:schemeClr val="accent6"/>
                </a:solidFill>
              </a:rPr>
              <a:t>value</a:t>
            </a:r>
          </a:p>
          <a:p>
            <a:pPr marL="0" indent="0">
              <a:buNone/>
            </a:pPr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CB873F-174B-48F0-BE0A-1D35D0F08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46" y="2874287"/>
            <a:ext cx="11832708" cy="3129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C9F084-B9FD-4F6B-A97E-94A58B81E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30507EC-4549-4C7E-806D-7158ABE1F510}"/>
              </a:ext>
            </a:extLst>
          </p:cNvPr>
          <p:cNvSpPr/>
          <p:nvPr/>
        </p:nvSpPr>
        <p:spPr>
          <a:xfrm>
            <a:off x="5594884" y="5139015"/>
            <a:ext cx="1002231" cy="414976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76894A-DAA5-42CE-B5CA-38ECF377F5FA}"/>
              </a:ext>
            </a:extLst>
          </p:cNvPr>
          <p:cNvSpPr/>
          <p:nvPr/>
        </p:nvSpPr>
        <p:spPr>
          <a:xfrm>
            <a:off x="6597115" y="5156384"/>
            <a:ext cx="1179533" cy="414977"/>
          </a:xfrm>
          <a:prstGeom prst="ellipse">
            <a:avLst/>
          </a:prstGeom>
          <a:noFill/>
          <a:ln w="412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2D0D95E-6E2E-43F1-ADF7-A153B4543735}"/>
              </a:ext>
            </a:extLst>
          </p:cNvPr>
          <p:cNvSpPr/>
          <p:nvPr/>
        </p:nvSpPr>
        <p:spPr>
          <a:xfrm>
            <a:off x="7776648" y="5215621"/>
            <a:ext cx="898971" cy="296501"/>
          </a:xfrm>
          <a:prstGeom prst="ellipse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0280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802" y="1467534"/>
            <a:ext cx="10732395" cy="1470025"/>
          </a:xfrm>
          <a:noFill/>
          <a:ln>
            <a:noFill/>
          </a:ln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Hunting for bugs, catching dragons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915599"/>
            <a:ext cx="8534400" cy="1016000"/>
          </a:xfrm>
        </p:spPr>
        <p:txBody>
          <a:bodyPr anchor="ctr">
            <a:normAutofit fontScale="92500" lnSpcReduction="10000"/>
          </a:bodyPr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Nicolas Joly - @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n_joly</a:t>
            </a:r>
            <a:endParaRPr lang="en-US" sz="3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MSRC Vuln 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rabilities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3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Mitigati</a:t>
            </a:r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ns Team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3C49C-56A1-423D-905B-6B2F8F40A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395" y="6130772"/>
            <a:ext cx="2082800" cy="5407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1B8FA4-A358-41D2-86D5-54B8D0726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000"/>
                    </a14:imgEffect>
                    <a14:imgEffect>
                      <a14:brightnessContrast bright="7000"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7520" y="4376176"/>
            <a:ext cx="337796" cy="601699"/>
          </a:xfrm>
          <a:prstGeom prst="rect">
            <a:avLst/>
          </a:prstGeom>
          <a:noFill/>
          <a:ln>
            <a:noFill/>
          </a:ln>
          <a:effectLst>
            <a:innerShdw blurRad="114300">
              <a:prstClr val="black"/>
            </a:innerShdw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EDF6E1-40C1-4AE5-BA38-FF6EF5FB4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5196" y="4376176"/>
            <a:ext cx="337796" cy="583466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63000"/>
              </a:schemeClr>
            </a:glow>
            <a:innerShdw blurRad="114300">
              <a:prstClr val="black"/>
            </a:innerShdw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970ADE-6172-4B67-AACB-2C38B405E3C0}"/>
              </a:ext>
            </a:extLst>
          </p:cNvPr>
          <p:cNvSpPr txBox="1"/>
          <p:nvPr/>
        </p:nvSpPr>
        <p:spPr>
          <a:xfrm>
            <a:off x="2925562" y="6316980"/>
            <a:ext cx="8637493" cy="461665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1200">
                <a:solidFill>
                  <a:schemeClr val="bg1"/>
                </a:solidFill>
              </a:rPr>
              <a:t>This presentation is for informational purposes only. MICROSOFT MAKES NO WARRANTIES, EXPRESS OR IMPLIED, IN THIS SUMMARY.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31418D-EAA9-45C8-B432-F18E0A08EB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715347" y="79355"/>
            <a:ext cx="1299099" cy="17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714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A .MSG is an OLE Storage document, with streams matching MAPI properties, and sub-storages matching MAPI objects</a:t>
            </a:r>
          </a:p>
          <a:p>
            <a:pPr lvl="1"/>
            <a:r>
              <a:rPr lang="en-GB"/>
              <a:t>Properties are defined in the __properties_version1.0 stream: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1FC5B6-AE41-485E-B62B-F5B5EFDE8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607" y="3125775"/>
            <a:ext cx="5724525" cy="2019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B4B19D-5394-4A87-91D0-D6334A084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296" y="6221716"/>
            <a:ext cx="5629275" cy="1714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28304-DD73-497B-A5C2-70523E78B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793" y="5223393"/>
            <a:ext cx="887020" cy="1084048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D37C51F-5F6B-466B-8B28-841A97D91FF3}"/>
              </a:ext>
            </a:extLst>
          </p:cNvPr>
          <p:cNvSpPr/>
          <p:nvPr/>
        </p:nvSpPr>
        <p:spPr>
          <a:xfrm>
            <a:off x="3688424" y="4812371"/>
            <a:ext cx="1244352" cy="25583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00C49-552B-4C60-849B-63E42712A24D}"/>
              </a:ext>
            </a:extLst>
          </p:cNvPr>
          <p:cNvSpPr txBox="1"/>
          <p:nvPr/>
        </p:nvSpPr>
        <p:spPr>
          <a:xfrm>
            <a:off x="4932776" y="5189575"/>
            <a:ext cx="53377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Arrays, </a:t>
            </a:r>
            <a:r>
              <a:rPr lang="en-GB">
                <a:solidFill>
                  <a:srgbClr val="FF0000"/>
                </a:solidFill>
              </a:rPr>
              <a:t>strings</a:t>
            </a:r>
            <a:r>
              <a:rPr lang="en-GB"/>
              <a:t> or other objects are defined in their own streams. For example the message class property is defined in __substg1.0_001A001F: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0D0290-87BA-4827-9101-406A22D75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560769" y="3428999"/>
            <a:ext cx="296438" cy="72477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C33719-AFE5-4ED5-8F15-C1240A665DD8}"/>
              </a:ext>
            </a:extLst>
          </p:cNvPr>
          <p:cNvSpPr txBox="1"/>
          <p:nvPr/>
        </p:nvSpPr>
        <p:spPr>
          <a:xfrm>
            <a:off x="315903" y="3295687"/>
            <a:ext cx="2391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Small properties (</a:t>
            </a:r>
            <a:r>
              <a:rPr lang="en-GB">
                <a:solidFill>
                  <a:srgbClr val="00B050"/>
                </a:solidFill>
              </a:rPr>
              <a:t>integers</a:t>
            </a:r>
            <a:r>
              <a:rPr lang="en-GB"/>
              <a:t>, bools…) are defined in that stream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6594B1C-5B95-4795-A49D-466811900F1B}"/>
              </a:ext>
            </a:extLst>
          </p:cNvPr>
          <p:cNvSpPr/>
          <p:nvPr/>
        </p:nvSpPr>
        <p:spPr>
          <a:xfrm>
            <a:off x="3718487" y="3652568"/>
            <a:ext cx="1077448" cy="255830"/>
          </a:xfrm>
          <a:prstGeom prst="ellipse">
            <a:avLst/>
          </a:prstGeom>
          <a:noFill/>
          <a:ln w="412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0B050"/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7D2E19E-46FF-4142-BB29-CBBD2AAB6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69584"/>
            <a:ext cx="7840979" cy="1325563"/>
          </a:xfrm>
        </p:spPr>
        <p:txBody>
          <a:bodyPr/>
          <a:lstStyle/>
          <a:p>
            <a:r>
              <a:rPr lang="en-GB"/>
              <a:t>MAPI properties, TNEF and .MSG?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3578B5C-D972-49AA-8C02-5CF01BBD7B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461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90A15-E029-40D8-A6AB-538FFF0386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From </a:t>
            </a:r>
            <a:r>
              <a:rPr lang="en-GB" dirty="0" err="1"/>
              <a:t>Haifei’s</a:t>
            </a:r>
            <a:r>
              <a:rPr lang="en-GB" dirty="0"/>
              <a:t> research, we know that we can embed objects</a:t>
            </a:r>
          </a:p>
          <a:p>
            <a:r>
              <a:rPr lang="en-GB" dirty="0"/>
              <a:t>How are these processed exactly? Can we load scripts?</a:t>
            </a:r>
          </a:p>
          <a:p>
            <a:r>
              <a:rPr lang="en-GB" dirty="0"/>
              <a:t>The OLE storages are easy to manipulate</a:t>
            </a:r>
          </a:p>
          <a:p>
            <a:pPr lvl="1"/>
            <a:r>
              <a:rPr lang="en-GB" dirty="0"/>
              <a:t>What else is hiding in there?</a:t>
            </a:r>
          </a:p>
          <a:p>
            <a:r>
              <a:rPr lang="en-GB" dirty="0"/>
              <a:t>Test case, insert an object in an email, put some breakpoints on the usual COM interoperability functions in ole32.dll</a:t>
            </a:r>
          </a:p>
          <a:p>
            <a:pPr lvl="1"/>
            <a:r>
              <a:rPr lang="en-GB" dirty="0" err="1"/>
              <a:t>ReadClassStg</a:t>
            </a:r>
            <a:r>
              <a:rPr lang="en-GB" dirty="0"/>
              <a:t>, </a:t>
            </a:r>
            <a:r>
              <a:rPr lang="en-GB" dirty="0" err="1"/>
              <a:t>OpenStorageEx</a:t>
            </a:r>
            <a:r>
              <a:rPr lang="en-GB" dirty="0"/>
              <a:t>, etc.</a:t>
            </a:r>
          </a:p>
          <a:p>
            <a:pPr lvl="1"/>
            <a:r>
              <a:rPr lang="en-GB" dirty="0"/>
              <a:t>Pictures and links are processed differently</a:t>
            </a:r>
          </a:p>
          <a:p>
            <a:pPr lvl="1"/>
            <a:r>
              <a:rPr lang="en-GB" dirty="0"/>
              <a:t>With an object link (</a:t>
            </a:r>
            <a:r>
              <a:rPr lang="en-GB" dirty="0" err="1"/>
              <a:t>CLSID_StdOleLink</a:t>
            </a:r>
            <a:r>
              <a:rPr lang="en-GB" dirty="0"/>
              <a:t>) we can hit </a:t>
            </a:r>
            <a:r>
              <a:rPr lang="en-GB" dirty="0" err="1"/>
              <a:t>OleLoad</a:t>
            </a:r>
            <a:r>
              <a:rPr lang="en-GB" dirty="0"/>
              <a:t>()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93C881-3752-442F-9CFD-B923A429E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6156" y="4120307"/>
            <a:ext cx="2519786" cy="277619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D3F93ED-CE24-4616-9812-278145932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09349"/>
            <a:ext cx="7358379" cy="1325563"/>
          </a:xfrm>
        </p:spPr>
        <p:txBody>
          <a:bodyPr/>
          <a:lstStyle/>
          <a:p>
            <a:r>
              <a:rPr lang="en-GB"/>
              <a:t>OLE objects in an email, really?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6061E1-8730-4328-830A-D013BA165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7F23A-A94A-4AE9-B8EE-BB2AE8E11C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259061" y="5920879"/>
            <a:ext cx="774699" cy="75717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FD17D8A-910C-4102-B2C4-AE6E969812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8368" y="576880"/>
            <a:ext cx="6748511" cy="5343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34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40262"/>
            <a:ext cx="8628379" cy="1325563"/>
          </a:xfrm>
        </p:spPr>
        <p:txBody>
          <a:bodyPr/>
          <a:lstStyle/>
          <a:p>
            <a:r>
              <a:rPr lang="en-GB"/>
              <a:t>Invoking COM Monikers from a .MSG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Create an RTF email and insert a link (you may want to use an older version of Outlook)</a:t>
            </a:r>
          </a:p>
          <a:p>
            <a:r>
              <a:rPr lang="en-GB"/>
              <a:t>Save it to a .MSG storage</a:t>
            </a:r>
          </a:p>
          <a:p>
            <a:r>
              <a:rPr lang="en-GB"/>
              <a:t>Locate the OLE storage specifically created</a:t>
            </a:r>
          </a:p>
          <a:p>
            <a:r>
              <a:rPr lang="en-GB"/>
              <a:t>Create a new \x01Ole stream underneath</a:t>
            </a:r>
          </a:p>
          <a:p>
            <a:r>
              <a:rPr lang="en-GB"/>
              <a:t>Hit </a:t>
            </a:r>
            <a:r>
              <a:rPr lang="en-GB" err="1"/>
              <a:t>OleLoad</a:t>
            </a:r>
            <a:r>
              <a:rPr lang="en-GB"/>
              <a:t>()</a:t>
            </a:r>
          </a:p>
          <a:p>
            <a:r>
              <a:rPr lang="en-GB"/>
              <a:t>Instantiate monikers</a:t>
            </a:r>
          </a:p>
          <a:p>
            <a:r>
              <a:rPr lang="en-GB"/>
              <a:t>Profit!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FDC62D-319F-4961-B4AC-AF1CF5D63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537" y="2425700"/>
            <a:ext cx="4038600" cy="4067175"/>
          </a:xfrm>
          <a:prstGeom prst="rect">
            <a:avLst/>
          </a:prstGeom>
        </p:spPr>
      </p:pic>
      <p:pic>
        <p:nvPicPr>
          <p:cNvPr id="7" name="Picture 6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BC89DEF2-8DD7-4062-BF7D-6A27F807D4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172990" y="4459287"/>
            <a:ext cx="2416230" cy="1877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391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198539"/>
            <a:ext cx="10515600" cy="1325563"/>
          </a:xfrm>
        </p:spPr>
        <p:txBody>
          <a:bodyPr/>
          <a:lstStyle/>
          <a:p>
            <a:r>
              <a:rPr lang="en-GB"/>
              <a:t>Unmarshalling COM Monikers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20" y="1690688"/>
            <a:ext cx="8239125" cy="489585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65983" y="5921133"/>
            <a:ext cx="2282688" cy="51165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2414587"/>
            <a:ext cx="11715750" cy="2028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7859C1-C6C3-405F-A5A8-688DEFD024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6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C8B7-7207-4F89-937F-985CA6D4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467" y="190700"/>
            <a:ext cx="10515600" cy="1325563"/>
          </a:xfrm>
        </p:spPr>
        <p:txBody>
          <a:bodyPr/>
          <a:lstStyle/>
          <a:p>
            <a:r>
              <a:rPr lang="en-GB"/>
              <a:t>Example: </a:t>
            </a:r>
            <a:r>
              <a:rPr lang="en-GB" err="1"/>
              <a:t>FileMoniker</a:t>
            </a:r>
            <a:r>
              <a:rPr lang="en-GB"/>
              <a:t>, CVE-2018-0950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91DD-1BB1-4CE7-9CDB-011151026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3A9B13-A0E7-47D9-9EB2-B8A8B571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620" y="1825625"/>
            <a:ext cx="5435943" cy="48932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BDC401-B6E7-473C-B11C-42AEDC6F4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12" y="1825625"/>
            <a:ext cx="5283287" cy="48857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3A74C-1B72-4A7A-83B6-5FC56E02F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6363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C8B7-7207-4F89-937F-985CA6D45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341" y="227625"/>
            <a:ext cx="6333004" cy="1325563"/>
          </a:xfrm>
        </p:spPr>
        <p:txBody>
          <a:bodyPr/>
          <a:lstStyle/>
          <a:p>
            <a:r>
              <a:rPr lang="en-GB"/>
              <a:t>More with the </a:t>
            </a:r>
            <a:r>
              <a:rPr lang="en-GB" err="1"/>
              <a:t>FileMoniker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3991DD-1BB1-4CE7-9CDB-011151026D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96673" cy="4832027"/>
          </a:xfrm>
        </p:spPr>
        <p:txBody>
          <a:bodyPr>
            <a:normAutofit/>
          </a:bodyPr>
          <a:lstStyle/>
          <a:p>
            <a:endParaRPr lang="en-GB"/>
          </a:p>
          <a:p>
            <a:r>
              <a:rPr lang="en-GB"/>
              <a:t>Ever looked at </a:t>
            </a:r>
            <a:r>
              <a:rPr lang="en-GB" err="1"/>
              <a:t>CFileMoniker</a:t>
            </a:r>
            <a:r>
              <a:rPr lang="en-GB"/>
              <a:t>::</a:t>
            </a:r>
            <a:r>
              <a:rPr lang="en-GB" err="1"/>
              <a:t>RestoreShellLink</a:t>
            </a:r>
            <a:r>
              <a:rPr lang="en-GB"/>
              <a:t> in Ole32?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r>
              <a:rPr lang="en-GB" err="1"/>
              <a:t>FileMonikers</a:t>
            </a:r>
            <a:r>
              <a:rPr lang="en-GB"/>
              <a:t> support .LNK shortcuts:</a:t>
            </a:r>
          </a:p>
          <a:p>
            <a:pPr lvl="1"/>
            <a:r>
              <a:rPr lang="en-GB"/>
              <a:t>CVE-2018-0825, integer overflow in </a:t>
            </a:r>
            <a:r>
              <a:rPr lang="en-GB" err="1"/>
              <a:t>StructuredQuery</a:t>
            </a:r>
            <a:endParaRPr lang="en-GB"/>
          </a:p>
          <a:p>
            <a:pPr lvl="1"/>
            <a:r>
              <a:rPr lang="en-GB"/>
              <a:t>Load </a:t>
            </a:r>
            <a:r>
              <a:rPr lang="en-GB" err="1"/>
              <a:t>dlls</a:t>
            </a:r>
            <a:r>
              <a:rPr lang="en-GB"/>
              <a:t> with CVE-2017-8464?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FF6160-BCCC-4116-9171-751CCE694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41" y="3199784"/>
            <a:ext cx="4924425" cy="13239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7305F3E-8533-4894-BBD4-57FB4B0CA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873" y="2370496"/>
            <a:ext cx="5249781" cy="42871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05DDC6-C407-4C02-9F1B-66AC94B4F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816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04778" y="202589"/>
            <a:ext cx="10515600" cy="1325563"/>
          </a:xfrm>
        </p:spPr>
        <p:txBody>
          <a:bodyPr/>
          <a:lstStyle/>
          <a:p>
            <a:r>
              <a:rPr lang="en-GB"/>
              <a:t>Another example: OBJREF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9262964" cy="4351338"/>
          </a:xfrm>
        </p:spPr>
        <p:txBody>
          <a:bodyPr/>
          <a:lstStyle/>
          <a:p>
            <a:r>
              <a:rPr lang="en-GB"/>
              <a:t>The </a:t>
            </a:r>
            <a:r>
              <a:rPr lang="en-GB" err="1"/>
              <a:t>objref</a:t>
            </a:r>
            <a:r>
              <a:rPr lang="en-GB"/>
              <a:t> moniker allows unmarshalling arbitrary objects on the </a:t>
            </a:r>
            <a:r>
              <a:rPr lang="en-GB" err="1"/>
              <a:t>IUnknown</a:t>
            </a:r>
            <a:r>
              <a:rPr lang="en-GB"/>
              <a:t> interface: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D79DDC-931F-495B-B771-642E3646E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759" y="2996786"/>
            <a:ext cx="9793619" cy="37528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168932-2C76-4237-A36D-B532C98FA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07545" y="4563283"/>
            <a:ext cx="1924050" cy="20002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7334AE-1F19-475C-8930-CD8A1BB3E2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146585" y="1916329"/>
            <a:ext cx="1485900" cy="1651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84A084-9DFB-4596-A4E1-DF05FE3756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203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3DBF69B8-BC8E-44F6-84BE-AB2576C2611B}"/>
              </a:ext>
            </a:extLst>
          </p:cNvPr>
          <p:cNvSpPr txBox="1"/>
          <p:nvPr/>
        </p:nvSpPr>
        <p:spPr>
          <a:xfrm>
            <a:off x="2075069" y="3514628"/>
            <a:ext cx="2282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CoUnmarshalInterface</a:t>
            </a:r>
            <a:endParaRPr lang="en-GB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B5CFC78-5C12-4BB5-BAD8-9CE889748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9536" y="2263360"/>
            <a:ext cx="9105900" cy="41910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DF808CD5-F418-4168-99E6-91763DAD1E29}"/>
              </a:ext>
            </a:extLst>
          </p:cNvPr>
          <p:cNvSpPr/>
          <p:nvPr/>
        </p:nvSpPr>
        <p:spPr>
          <a:xfrm>
            <a:off x="9378877" y="5046525"/>
            <a:ext cx="2847281" cy="51165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8850" y="201226"/>
            <a:ext cx="11061700" cy="1325563"/>
          </a:xfrm>
        </p:spPr>
        <p:txBody>
          <a:bodyPr/>
          <a:lstStyle/>
          <a:p>
            <a:r>
              <a:rPr lang="en-GB"/>
              <a:t>OBJREF – Building the exploit chain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65D0489-024C-4AB3-87B8-AFA87405A8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46" y="2491960"/>
            <a:ext cx="1577813" cy="197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2BE79AB-DD9F-4701-A05A-A420A51109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759" y="3883960"/>
            <a:ext cx="2620125" cy="116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8DF16B0-78EE-409F-B633-F187C51176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04572" y="3041416"/>
            <a:ext cx="4083188" cy="112133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35D9726-1417-4DFB-9BBF-66B57E223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4832" y="4723385"/>
            <a:ext cx="4092750" cy="1121333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C4AAD13-D449-4638-B153-74A900A69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GB"/>
              <a:t>Still far from calc: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3601D43-0D8D-414F-B653-C1F0C8A6C1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0569" y="5221752"/>
            <a:ext cx="3213000" cy="112133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F1636FC-3F63-4FC9-A455-93CF62496AD4}"/>
              </a:ext>
            </a:extLst>
          </p:cNvPr>
          <p:cNvSpPr txBox="1"/>
          <p:nvPr/>
        </p:nvSpPr>
        <p:spPr>
          <a:xfrm>
            <a:off x="4273856" y="2941956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IPersistStreamInit</a:t>
            </a:r>
            <a:r>
              <a:rPr lang="en-GB"/>
              <a:t>::Load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A8D9B27-D37B-469C-8AC2-6E8D804342F4}"/>
              </a:ext>
            </a:extLst>
          </p:cNvPr>
          <p:cNvSpPr txBox="1"/>
          <p:nvPr/>
        </p:nvSpPr>
        <p:spPr>
          <a:xfrm>
            <a:off x="3597439" y="5388297"/>
            <a:ext cx="2411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err="1"/>
              <a:t>IPersistStreamInit</a:t>
            </a:r>
            <a:r>
              <a:rPr lang="en-GB"/>
              <a:t>::Load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017E77-DBCB-4EAD-ACEE-1DD2999E56BD}"/>
              </a:ext>
            </a:extLst>
          </p:cNvPr>
          <p:cNvSpPr txBox="1"/>
          <p:nvPr/>
        </p:nvSpPr>
        <p:spPr>
          <a:xfrm>
            <a:off x="6367911" y="5992297"/>
            <a:ext cx="2510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Initialize with HTML data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8F1EACE-7017-4433-9EE0-2D2647C977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88666" y="3911295"/>
            <a:ext cx="1501313" cy="184633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F62BD2B-377A-4B54-B630-CA3E2953B38F}"/>
              </a:ext>
            </a:extLst>
          </p:cNvPr>
          <p:cNvSpPr txBox="1"/>
          <p:nvPr/>
        </p:nvSpPr>
        <p:spPr>
          <a:xfrm>
            <a:off x="10745048" y="5541599"/>
            <a:ext cx="1375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Calc with a…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68C96F6-A942-4F69-ADCF-433D144189D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07545" y="4563283"/>
            <a:ext cx="1924050" cy="200025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123E314-CD80-4E73-B495-6EFA86380F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146585" y="1916329"/>
            <a:ext cx="1485900" cy="1651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1B1FAC0-594A-40B7-B2D1-3595C144DE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25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3" grpId="0" animBg="1"/>
      <p:bldP spid="23" grpId="1" animBg="1"/>
      <p:bldP spid="25" grpId="0"/>
      <p:bldP spid="26" grpId="0"/>
      <p:bldP spid="27" grpId="0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7BCD-4411-4213-9CED-E8F42215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254001"/>
            <a:ext cx="10515600" cy="1325563"/>
          </a:xfrm>
        </p:spPr>
        <p:txBody>
          <a:bodyPr/>
          <a:lstStyle/>
          <a:p>
            <a:r>
              <a:rPr lang="en-GB"/>
              <a:t>Multiple bugs fixed in this attack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E175-23E7-4D41-AF09-A488A8E8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629550" cy="4778375"/>
          </a:xfrm>
        </p:spPr>
        <p:txBody>
          <a:bodyPr>
            <a:normAutofit lnSpcReduction="10000"/>
          </a:bodyPr>
          <a:lstStyle/>
          <a:p>
            <a:r>
              <a:rPr lang="en-GB"/>
              <a:t>Restrict the objects loaded by msvidctl.dll </a:t>
            </a:r>
          </a:p>
          <a:p>
            <a:pPr lvl="1"/>
            <a:r>
              <a:rPr lang="en-GB"/>
              <a:t>CVE-2016-0142, CVE-2016-7248, CVE-2018-0881</a:t>
            </a:r>
          </a:p>
          <a:p>
            <a:r>
              <a:rPr lang="en-GB"/>
              <a:t>Prevent the </a:t>
            </a:r>
            <a:r>
              <a:rPr lang="en-GB" err="1"/>
              <a:t>objref</a:t>
            </a:r>
            <a:r>
              <a:rPr lang="en-GB"/>
              <a:t> and XML Feed Moniker objects from loading in Office via the COM Activation filter</a:t>
            </a:r>
          </a:p>
          <a:p>
            <a:r>
              <a:rPr lang="en-GB"/>
              <a:t>Do not load OLE objects in the pane</a:t>
            </a:r>
          </a:p>
          <a:p>
            <a:pPr lvl="1"/>
            <a:r>
              <a:rPr lang="en-GB"/>
              <a:t>CVE-2018-0950</a:t>
            </a:r>
          </a:p>
          <a:p>
            <a:r>
              <a:rPr lang="en-GB"/>
              <a:t>Fix another VBScript bug</a:t>
            </a:r>
          </a:p>
          <a:p>
            <a:pPr lvl="1"/>
            <a:r>
              <a:rPr lang="en-GB"/>
              <a:t>And block VBScript as well in the Activation Filter (recent Office branches only)</a:t>
            </a:r>
          </a:p>
          <a:p>
            <a:r>
              <a:rPr lang="en-GB"/>
              <a:t>Restrict objects loaded by </a:t>
            </a:r>
            <a:r>
              <a:rPr lang="en-GB" err="1"/>
              <a:t>DiagnosticsHub.StandardCollector</a:t>
            </a:r>
            <a:r>
              <a:rPr lang="en-GB"/>
              <a:t> service</a:t>
            </a:r>
          </a:p>
          <a:p>
            <a:pPr lvl="1"/>
            <a:r>
              <a:rPr lang="en-GB"/>
              <a:t>CVE-2018-0824</a:t>
            </a:r>
          </a:p>
          <a:p>
            <a:pPr lvl="1"/>
            <a:r>
              <a:rPr lang="en-GB"/>
              <a:t>How is this related at all? </a:t>
            </a:r>
          </a:p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79B5BD-6FDD-48A3-AD88-D05346857C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13885" y="5512640"/>
            <a:ext cx="1878179" cy="1226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6BD441-7719-4808-8499-BBB3405A66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6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31108" y="629266"/>
            <a:ext cx="8008620" cy="1676603"/>
          </a:xfrm>
        </p:spPr>
        <p:txBody>
          <a:bodyPr>
            <a:normAutofit/>
          </a:bodyPr>
          <a:lstStyle/>
          <a:p>
            <a:r>
              <a:rPr lang="en-GB"/>
              <a:t>From the preview pane to system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880" y="2438400"/>
            <a:ext cx="6422848" cy="3785419"/>
          </a:xfrm>
        </p:spPr>
        <p:txBody>
          <a:bodyPr>
            <a:normAutofit/>
          </a:bodyPr>
          <a:lstStyle/>
          <a:p>
            <a:r>
              <a:rPr lang="en-GB"/>
              <a:t>This issue does not only apply to Office, COM marshalling is extensively used by the system</a:t>
            </a:r>
          </a:p>
          <a:p>
            <a:r>
              <a:rPr lang="en-GB"/>
              <a:t>The attack surface is quite large:</a:t>
            </a:r>
          </a:p>
          <a:p>
            <a:pPr lvl="1"/>
            <a:r>
              <a:rPr lang="en-GB"/>
              <a:t>VARIANTs</a:t>
            </a:r>
          </a:p>
          <a:p>
            <a:pPr lvl="1"/>
            <a:r>
              <a:rPr lang="en-GB"/>
              <a:t>SAFEARRAYs</a:t>
            </a:r>
          </a:p>
          <a:p>
            <a:r>
              <a:rPr lang="en-GB"/>
              <a:t>We just need to find a system COM with a method that accepts such argument</a:t>
            </a:r>
          </a:p>
          <a:p>
            <a:endParaRPr lang="en-GB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696CD8-0EE3-4D80-B8DA-500B78F29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72" y="2292759"/>
            <a:ext cx="3914775" cy="4076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105088-0560-4559-B345-BAAD04A4C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84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9" name="Picture 2" descr="Résultat de recherche d'images pour &quot;outlook microsoft&quot;">
            <a:hlinkClick r:id="rId2"/>
            <a:extLst>
              <a:ext uri="{FF2B5EF4-FFF2-40B4-BE49-F238E27FC236}">
                <a16:creationId xmlns:a16="http://schemas.microsoft.com/office/drawing/2014/main" id="{1D8D4E26-117D-4158-907E-40D75E593E9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82" y="720993"/>
            <a:ext cx="4047843" cy="404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91EBCD2-F281-417B-8EA2-44309B2B1518}"/>
              </a:ext>
            </a:extLst>
          </p:cNvPr>
          <p:cNvSpPr txBox="1">
            <a:spLocks/>
          </p:cNvSpPr>
          <p:nvPr/>
        </p:nvSpPr>
        <p:spPr>
          <a:xfrm>
            <a:off x="7480471" y="1746636"/>
            <a:ext cx="3772989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bg1"/>
                </a:solidFill>
              </a:rPr>
              <a:t>Attacking Outlook with       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462194-F73F-458E-AA5B-044325C455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7676" y="3833888"/>
            <a:ext cx="927563" cy="6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656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E7BCD-4411-4213-9CED-E8F42215D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478" y="214479"/>
            <a:ext cx="10515600" cy="1325563"/>
          </a:xfrm>
        </p:spPr>
        <p:txBody>
          <a:bodyPr/>
          <a:lstStyle/>
          <a:p>
            <a:r>
              <a:rPr lang="en-GB" err="1"/>
              <a:t>SafeArrays</a:t>
            </a:r>
            <a:r>
              <a:rPr lang="en-GB"/>
              <a:t> are generic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88E175-23E7-4D41-AF09-A488A8E8F2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54364" cy="4351338"/>
          </a:xfrm>
        </p:spPr>
        <p:txBody>
          <a:bodyPr/>
          <a:lstStyle/>
          <a:p>
            <a:r>
              <a:rPr lang="en-GB"/>
              <a:t>They can contain bytes, integers, strings, all sorts of objects:</a:t>
            </a:r>
          </a:p>
          <a:p>
            <a:r>
              <a:rPr lang="en-GB"/>
              <a:t>Including VT_UNKNOWN objects</a:t>
            </a:r>
          </a:p>
          <a:p>
            <a:r>
              <a:rPr lang="en-GB"/>
              <a:t>Look at the logic in </a:t>
            </a:r>
            <a:r>
              <a:rPr lang="en-GB" err="1"/>
              <a:t>LPSAFEARRAY_Unmarshal</a:t>
            </a:r>
            <a:endParaRPr lang="en-GB"/>
          </a:p>
          <a:p>
            <a:pPr lvl="1"/>
            <a:r>
              <a:rPr lang="en-GB"/>
              <a:t>We can quickly reach another </a:t>
            </a:r>
            <a:r>
              <a:rPr lang="en-GB" err="1"/>
              <a:t>CoUnmarshalInterface</a:t>
            </a:r>
            <a:endParaRPr lang="en-GB"/>
          </a:p>
          <a:p>
            <a:pPr lvl="1"/>
            <a:r>
              <a:rPr lang="en-GB"/>
              <a:t>And replay the attack</a:t>
            </a:r>
          </a:p>
          <a:p>
            <a:endParaRPr lang="en-GB"/>
          </a:p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E60DCE-4806-47FE-9326-2074FA0E2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9674" y="681037"/>
            <a:ext cx="2162175" cy="54768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E8BC7D-51C4-41F0-868A-6C8FA3331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5892" y="4086225"/>
            <a:ext cx="7010400" cy="277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DB5D2A-693F-4E8C-943C-D39EA89A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251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191" y="202589"/>
            <a:ext cx="11472333" cy="1325563"/>
          </a:xfrm>
        </p:spPr>
        <p:txBody>
          <a:bodyPr>
            <a:normAutofit/>
          </a:bodyPr>
          <a:lstStyle/>
          <a:p>
            <a:r>
              <a:rPr lang="en-GB" sz="4000"/>
              <a:t>Ex: Diagnostics Hub Standard Collector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922" y="6103788"/>
            <a:ext cx="10515600" cy="588013"/>
          </a:xfrm>
        </p:spPr>
        <p:txBody>
          <a:bodyPr/>
          <a:lstStyle/>
          <a:p>
            <a:r>
              <a:rPr lang="en-GB"/>
              <a:t>Just calling </a:t>
            </a:r>
            <a:r>
              <a:rPr lang="en-GB" err="1"/>
              <a:t>GetGraphDataUpdates</a:t>
            </a:r>
            <a:r>
              <a:rPr lang="en-GB"/>
              <a:t> is enough to trigger the chain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6944" y="1500848"/>
            <a:ext cx="8886825" cy="45910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D8675C-4497-4257-864A-563A443B9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592" y="1825406"/>
            <a:ext cx="5143500" cy="2933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A15755-FFB2-46D4-A15F-2960A549F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90700"/>
            <a:ext cx="1349342" cy="1349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968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2831E-D7F6-4733-8EBD-9FF91FF36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Demo? Quickly?</a:t>
            </a:r>
          </a:p>
        </p:txBody>
      </p:sp>
      <p:pic>
        <p:nvPicPr>
          <p:cNvPr id="28" name="Screen Recording 27">
            <a:hlinkClick r:id="" action="ppaction://media"/>
            <a:extLst>
              <a:ext uri="{FF2B5EF4-FFF2-40B4-BE49-F238E27FC236}">
                <a16:creationId xmlns:a16="http://schemas.microsoft.com/office/drawing/2014/main" id="{00ABE55C-E9A9-4078-BAF8-97501085047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930189"/>
          </a:xfrm>
        </p:spPr>
      </p:pic>
    </p:spTree>
    <p:extLst>
      <p:ext uri="{BB962C8B-B14F-4D97-AF65-F5344CB8AC3E}">
        <p14:creationId xmlns:p14="http://schemas.microsoft.com/office/powerpoint/2010/main" val="17208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F26622-F49E-4B95-8141-113B30EDD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80471" y="1746636"/>
            <a:ext cx="3772989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Attacking Exchange with       s</a:t>
            </a:r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DDEA2F-49F4-45A3-9FEB-67AA7AF3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59" y="791845"/>
            <a:ext cx="3700758" cy="37283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D2B924-36A8-4260-9D00-E90D2476E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7676" y="3833888"/>
            <a:ext cx="927563" cy="686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96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0F7B-0433-4342-881A-72DE1335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330760"/>
            <a:ext cx="10515600" cy="1325563"/>
          </a:xfrm>
        </p:spPr>
        <p:txBody>
          <a:bodyPr/>
          <a:lstStyle/>
          <a:p>
            <a:r>
              <a:rPr lang="en-GB"/>
              <a:t>Attacking Exchange with emails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85F4-21FA-45FF-8A2E-005B6C1A2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3712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 dirty="0"/>
              <a:t>Where to start?</a:t>
            </a:r>
          </a:p>
          <a:p>
            <a:pPr lvl="1"/>
            <a:r>
              <a:rPr lang="en-GB" dirty="0" err="1"/>
              <a:t>ShadowBrokers</a:t>
            </a:r>
            <a:r>
              <a:rPr lang="en-GB" dirty="0"/>
              <a:t>’ </a:t>
            </a:r>
            <a:r>
              <a:rPr lang="en-GB" dirty="0" err="1"/>
              <a:t>EnglishmansDentist</a:t>
            </a:r>
            <a:r>
              <a:rPr lang="en-GB" dirty="0"/>
              <a:t> targeting Exchange 2003</a:t>
            </a:r>
          </a:p>
          <a:p>
            <a:pPr lvl="1"/>
            <a:r>
              <a:rPr lang="en-GB" dirty="0"/>
              <a:t>Voicemail Transcription RCE via .NET deserialization (</a:t>
            </a:r>
            <a:r>
              <a:rPr lang="en-GB" dirty="0">
                <a:hlinkClick r:id="rId2"/>
              </a:rPr>
              <a:t>CVE-2018-8302,</a:t>
            </a:r>
            <a:r>
              <a:rPr lang="en-GB" dirty="0"/>
              <a:t> not an email scenario)</a:t>
            </a:r>
          </a:p>
          <a:p>
            <a:r>
              <a:rPr lang="en-GB" dirty="0"/>
              <a:t>Various attack scenarios:</a:t>
            </a:r>
          </a:p>
          <a:p>
            <a:pPr lvl="1"/>
            <a:r>
              <a:rPr lang="en-GB" dirty="0"/>
              <a:t>Are we already authenticated? </a:t>
            </a:r>
          </a:p>
          <a:p>
            <a:pPr lvl="1"/>
            <a:r>
              <a:rPr lang="en-GB" dirty="0"/>
              <a:t>Are we playing with memory corruptions? Replaying tokens? Web issues?</a:t>
            </a:r>
          </a:p>
          <a:p>
            <a:r>
              <a:rPr lang="en-GB" dirty="0"/>
              <a:t>Is everything handled by managed code?</a:t>
            </a:r>
          </a:p>
          <a:p>
            <a:pPr lvl="1"/>
            <a:r>
              <a:rPr lang="en-GB" dirty="0"/>
              <a:t>Looking at Exchange </a:t>
            </a:r>
            <a:r>
              <a:rPr lang="en-GB" dirty="0" err="1"/>
              <a:t>Onprem</a:t>
            </a:r>
            <a:r>
              <a:rPr lang="en-GB" dirty="0"/>
              <a:t> gives a good idea of what’s running</a:t>
            </a:r>
          </a:p>
          <a:p>
            <a:pPr lvl="1"/>
            <a:r>
              <a:rPr lang="en-GB" dirty="0"/>
              <a:t>exRPC32.dll, what’s that?</a:t>
            </a:r>
          </a:p>
          <a:p>
            <a:r>
              <a:rPr lang="en-GB" dirty="0"/>
              <a:t>Some tools:</a:t>
            </a:r>
          </a:p>
          <a:p>
            <a:pPr lvl="1"/>
            <a:r>
              <a:rPr lang="en-GB" dirty="0" err="1"/>
              <a:t>MFCMapi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D65C35-DA65-40A2-A4B8-DF98BDDADF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0481" y="4198877"/>
            <a:ext cx="2891324" cy="25638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60C7EB6-D0BE-4A24-A686-A6C06602F9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C3ACE-601B-4042-BCE2-7D376F6C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121" y="330760"/>
            <a:ext cx="10460879" cy="1325563"/>
          </a:xfrm>
        </p:spPr>
        <p:txBody>
          <a:bodyPr/>
          <a:lstStyle/>
          <a:p>
            <a:r>
              <a:rPr lang="en-GB" err="1"/>
              <a:t>MFCMapi</a:t>
            </a:r>
            <a:r>
              <a:rPr lang="en-GB"/>
              <a:t>, your best friend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04FE5-67D6-4469-BCE2-961442EA2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503" y="1439625"/>
            <a:ext cx="9193374" cy="53130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855AEF-56CB-4FD6-A592-A1F75BA60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06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E0F7B-0433-4342-881A-72DE1335D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7503" y="353218"/>
            <a:ext cx="10515600" cy="1325563"/>
          </a:xfrm>
        </p:spPr>
        <p:txBody>
          <a:bodyPr/>
          <a:lstStyle/>
          <a:p>
            <a:r>
              <a:rPr lang="en-GB" err="1"/>
              <a:t>exRPC</a:t>
            </a:r>
            <a:r>
              <a:rPr lang="en-GB"/>
              <a:t> and MAPI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85F4-21FA-45FF-8A2E-005B6C1A2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Loaded by MSExchangeDelivery.exe</a:t>
            </a:r>
          </a:p>
          <a:p>
            <a:r>
              <a:rPr lang="en-GB"/>
              <a:t>Several functions parse properties found in TNEF emails:</a:t>
            </a:r>
          </a:p>
          <a:p>
            <a:pPr lvl="1"/>
            <a:r>
              <a:rPr lang="en-GB"/>
              <a:t>A property has a </a:t>
            </a:r>
            <a:r>
              <a:rPr lang="en-GB" err="1"/>
              <a:t>pid</a:t>
            </a:r>
            <a:r>
              <a:rPr lang="en-GB"/>
              <a:t> and a type:</a:t>
            </a:r>
          </a:p>
          <a:p>
            <a:pPr lvl="2"/>
            <a:r>
              <a:rPr lang="en-GB"/>
              <a:t>PT_STRING8</a:t>
            </a:r>
          </a:p>
          <a:p>
            <a:pPr lvl="2"/>
            <a:r>
              <a:rPr lang="en-GB"/>
              <a:t>PT_INT</a:t>
            </a:r>
          </a:p>
          <a:p>
            <a:pPr lvl="2"/>
            <a:r>
              <a:rPr lang="en-GB"/>
              <a:t>PT_BINARY…</a:t>
            </a:r>
          </a:p>
          <a:p>
            <a:r>
              <a:rPr lang="en-GB"/>
              <a:t>Is there any bug left?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8E26D-9F2F-43C2-8D2F-7AC55F468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353" y="4876800"/>
            <a:ext cx="4591050" cy="1866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C83B40-7A40-45A2-8B8A-5AC0D1B3A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2119" y="2857500"/>
            <a:ext cx="4981575" cy="388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EBFD5B-740C-4280-9F59-B05DA3D80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91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A0F82-A2A6-4E65-847E-1EF305F9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9" y="330760"/>
            <a:ext cx="10515600" cy="1325563"/>
          </a:xfrm>
        </p:spPr>
        <p:txBody>
          <a:bodyPr/>
          <a:lstStyle/>
          <a:p>
            <a:r>
              <a:rPr lang="en-GB" dirty="0" err="1"/>
              <a:t>EcParseEntryId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28B4-A4B2-41C7-BD34-2A49E268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6688758" cy="5032375"/>
          </a:xfrm>
        </p:spPr>
        <p:txBody>
          <a:bodyPr>
            <a:normAutofit/>
          </a:bodyPr>
          <a:lstStyle/>
          <a:p>
            <a:r>
              <a:rPr lang="en-GB" dirty="0"/>
              <a:t>Called for </a:t>
            </a:r>
            <a:r>
              <a:rPr lang="en-GB" dirty="0" err="1"/>
              <a:t>pid</a:t>
            </a:r>
            <a:r>
              <a:rPr lang="en-GB" dirty="0"/>
              <a:t> </a:t>
            </a:r>
            <a:r>
              <a:rPr lang="en-GB" dirty="0" err="1"/>
              <a:t>ptagConflictEntryId</a:t>
            </a:r>
            <a:r>
              <a:rPr lang="en-GB" dirty="0"/>
              <a:t>, only accepts a byte array</a:t>
            </a:r>
          </a:p>
          <a:p>
            <a:r>
              <a:rPr lang="en-GB" dirty="0"/>
              <a:t>No checks on the property type</a:t>
            </a:r>
          </a:p>
          <a:p>
            <a:r>
              <a:rPr lang="en-GB" dirty="0"/>
              <a:t>Supported variants are stored on 0x18 bytes on 64-bit</a:t>
            </a:r>
          </a:p>
          <a:p>
            <a:pPr lvl="1"/>
            <a:r>
              <a:rPr lang="en-GB" dirty="0"/>
              <a:t>Scalars at offset +8</a:t>
            </a:r>
          </a:p>
          <a:p>
            <a:pPr lvl="1"/>
            <a:r>
              <a:rPr lang="en-GB" dirty="0"/>
              <a:t>Pointers at +0x10</a:t>
            </a:r>
          </a:p>
          <a:p>
            <a:endParaRPr lang="en-GB" dirty="0"/>
          </a:p>
          <a:p>
            <a:r>
              <a:rPr lang="en-GB" dirty="0"/>
              <a:t>Probably a DoS at worst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E83E5A-5D94-42BE-BC6E-8197ACADA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3D38B5-D74F-41AE-8CB2-E3830EF8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868" y="3753213"/>
            <a:ext cx="3945830" cy="31047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ACCD9B-24DD-4912-8CD0-ABE9DB468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133" y="1101273"/>
            <a:ext cx="5021583" cy="439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7278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AC5E800-1A48-431A-81EF-7B3956466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4620" y="1788475"/>
            <a:ext cx="7839075" cy="41052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65A0F82-A2A6-4E65-847E-1EF305F9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819" y="330760"/>
            <a:ext cx="10515600" cy="1325563"/>
          </a:xfrm>
        </p:spPr>
        <p:txBody>
          <a:bodyPr/>
          <a:lstStyle/>
          <a:p>
            <a:r>
              <a:rPr lang="en-GB" dirty="0" err="1"/>
              <a:t>EcMakeFidlFromFEL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828B4-A4B2-41C7-BD34-2A49E268F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7540690" cy="5032375"/>
          </a:xfrm>
        </p:spPr>
        <p:txBody>
          <a:bodyPr>
            <a:normAutofit lnSpcReduction="10000"/>
          </a:bodyPr>
          <a:lstStyle/>
          <a:p>
            <a:r>
              <a:rPr lang="en-GB" dirty="0"/>
              <a:t>Called for </a:t>
            </a:r>
            <a:r>
              <a:rPr lang="en-GB" dirty="0" err="1"/>
              <a:t>pid</a:t>
            </a:r>
            <a:r>
              <a:rPr lang="en-GB" dirty="0"/>
              <a:t> </a:t>
            </a:r>
            <a:r>
              <a:rPr lang="en-GB" dirty="0" err="1"/>
              <a:t>PostReplyFolderEntries</a:t>
            </a:r>
            <a:r>
              <a:rPr lang="en-GB" dirty="0"/>
              <a:t>, only accepts a byte array</a:t>
            </a:r>
          </a:p>
          <a:p>
            <a:r>
              <a:rPr lang="en-GB" dirty="0"/>
              <a:t>A loop where data is read and partially written in the original buffer</a:t>
            </a:r>
          </a:p>
          <a:p>
            <a:r>
              <a:rPr lang="en-GB" dirty="0"/>
              <a:t>No bound check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We can alter one bit OOB in the last entry </a:t>
            </a:r>
          </a:p>
          <a:p>
            <a:pPr lvl="1"/>
            <a:r>
              <a:rPr lang="en-GB" dirty="0"/>
              <a:t>And [rdi+18h], </a:t>
            </a:r>
            <a:r>
              <a:rPr lang="en-GB" dirty="0" err="1"/>
              <a:t>ax</a:t>
            </a:r>
            <a:r>
              <a:rPr lang="en-GB" dirty="0"/>
              <a:t>  with </a:t>
            </a:r>
            <a:r>
              <a:rPr lang="en-GB" dirty="0" err="1"/>
              <a:t>ax</a:t>
            </a:r>
            <a:r>
              <a:rPr lang="en-GB" dirty="0"/>
              <a:t> = 7FFFh</a:t>
            </a:r>
          </a:p>
          <a:p>
            <a:pPr lvl="1"/>
            <a:r>
              <a:rPr lang="en-GB" dirty="0"/>
              <a:t>So what do you think I did?</a:t>
            </a:r>
          </a:p>
          <a:p>
            <a:pPr lvl="2"/>
            <a:r>
              <a:rPr lang="en-GB" dirty="0"/>
              <a:t>Nothing, was too hard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D958B2-F4A8-4359-91E5-A0E726EE12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63244" y="5731624"/>
            <a:ext cx="1126375" cy="1126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E83E5A-5D94-42BE-BC6E-8197ACADA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107" y="230189"/>
            <a:ext cx="1515396" cy="152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417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F6D7-E205-4CE8-B419-76F87C9A7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974" y="364490"/>
            <a:ext cx="10515600" cy="1325563"/>
          </a:xfrm>
        </p:spPr>
        <p:txBody>
          <a:bodyPr/>
          <a:lstStyle/>
          <a:p>
            <a:r>
              <a:rPr lang="en-GB"/>
              <a:t>Outcome of that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85A7BB-1D34-4D48-AB33-72D68A8B3D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GB"/>
              <a:t>Are these issues exploitable? Very unlikely, but proves the concept</a:t>
            </a:r>
          </a:p>
          <a:p>
            <a:r>
              <a:rPr lang="en-GB"/>
              <a:t>Other issues found, essentially type confusions</a:t>
            </a:r>
          </a:p>
          <a:p>
            <a:pPr lvl="1"/>
            <a:r>
              <a:rPr lang="en-GB"/>
              <a:t>These are likely exploitable after authentication, DoS otherwise</a:t>
            </a:r>
          </a:p>
          <a:p>
            <a:r>
              <a:rPr lang="en-GB"/>
              <a:t>Found also some issues affecting the .NET binaries</a:t>
            </a:r>
          </a:p>
          <a:p>
            <a:pPr lvl="1"/>
            <a:r>
              <a:rPr lang="en-GB"/>
              <a:t>Null pointers leading to temporary DoS</a:t>
            </a:r>
          </a:p>
          <a:p>
            <a:r>
              <a:rPr lang="en-GB"/>
              <a:t>Uninitialized memory while parsing rules</a:t>
            </a:r>
          </a:p>
          <a:p>
            <a:pPr lvl="1"/>
            <a:r>
              <a:rPr lang="en-GB"/>
              <a:t>PR_EXTENDED_RULE_ACTIONS</a:t>
            </a:r>
          </a:p>
          <a:p>
            <a:pPr lvl="1"/>
            <a:r>
              <a:rPr lang="en-GB"/>
              <a:t>Likely exploitable but would need an </a:t>
            </a:r>
            <a:r>
              <a:rPr lang="en-GB" err="1"/>
              <a:t>infoleak</a:t>
            </a:r>
            <a:r>
              <a:rPr lang="en-GB"/>
              <a:t> first</a:t>
            </a:r>
          </a:p>
          <a:p>
            <a:r>
              <a:rPr lang="en-GB"/>
              <a:t>Other interesting components to look at, think OWA too</a:t>
            </a:r>
          </a:p>
          <a:p>
            <a:pPr marL="457200" lvl="1" indent="0">
              <a:buNone/>
            </a:pPr>
            <a:r>
              <a:rPr lang="en-GB" sz="3200" b="1"/>
              <a:t>                         What else can YOU find?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1E7A7D-0595-4653-9975-A0DF1222C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385" y="5746796"/>
            <a:ext cx="927563" cy="8603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DADDA7-0D55-4888-A2F7-D488432A1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26" y="365125"/>
            <a:ext cx="1511548" cy="111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9284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96927-2621-4D53-BE54-4B9DA1CF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1C2CB-8A80-4727-826C-A7652C50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Demo </a:t>
            </a:r>
            <a:r>
              <a:rPr lang="en-GB" err="1"/>
              <a:t>noclick</a:t>
            </a:r>
            <a:r>
              <a:rPr lang="en-GB"/>
              <a:t> CVE-2017-8506</a:t>
            </a:r>
          </a:p>
        </p:txBody>
      </p:sp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B7DF6A0F-7A97-4082-9F90-149F78069A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A9E6F-A208-4BF4-8F0B-B4EC6CEF3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8A2416-9FB8-4A4A-80D9-0154521E1E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28680" cy="4667250"/>
          </a:xfrm>
        </p:spPr>
        <p:txBody>
          <a:bodyPr vert="horz" lIns="91440" tIns="45720" rIns="91440" bIns="45720" rtlCol="0" anchor="t">
            <a:normAutofit fontScale="62500" lnSpcReduction="20000"/>
          </a:bodyPr>
          <a:lstStyle/>
          <a:p>
            <a:r>
              <a:rPr lang="en-GB" dirty="0">
                <a:hlinkClick r:id="rId2"/>
              </a:rPr>
              <a:t>https://www.fireeye.com/blog/threat-research/2015/09/attack_exploitingmi.html</a:t>
            </a:r>
            <a:endParaRPr lang="en-GB" dirty="0">
              <a:hlinkClick r:id="rId3"/>
            </a:endParaRPr>
          </a:p>
          <a:p>
            <a:r>
              <a:rPr lang="en-GB" dirty="0">
                <a:hlinkClick r:id="rId4"/>
              </a:rPr>
              <a:t>https://news.softpedia.com/news/badwinmail-microsoft-outlook-bug-can-give-attackers-control-over-pcs-497795.shtml</a:t>
            </a:r>
            <a:endParaRPr lang="en-GB" dirty="0">
              <a:cs typeface="Calibri"/>
              <a:hlinkClick r:id="rId3"/>
            </a:endParaRPr>
          </a:p>
          <a:p>
            <a:r>
              <a:rPr lang="en-GB" dirty="0">
                <a:hlinkClick r:id="rId5"/>
              </a:rPr>
              <a:t>https://insights.sei.cmu.edu/cert/2018/04/automatically-stealing-password-hashes-with-microsoft-outlook-and-ole.html</a:t>
            </a:r>
            <a:endParaRPr lang="en-GB" dirty="0"/>
          </a:p>
          <a:p>
            <a:r>
              <a:rPr lang="en-GB" dirty="0">
                <a:cs typeface="Calibri"/>
                <a:hlinkClick r:id="rId6"/>
              </a:rPr>
              <a:t>https://cansecwest.com/slides/2016/CSW2016_Li-Xu_BadWinmail_and_EmailSecurityOutlook_final.pdf</a:t>
            </a:r>
            <a:endParaRPr lang="en-GB" dirty="0">
              <a:cs typeface="Calibri"/>
              <a:hlinkClick r:id="rId3"/>
            </a:endParaRPr>
          </a:p>
          <a:p>
            <a:r>
              <a:rPr lang="en-GB" dirty="0">
                <a:hlinkClick r:id="rId7"/>
              </a:rPr>
              <a:t>https://docs.microsoft.com/en-us/openspecs/windows_protocols/ms-oaut/3fe7db9f-5803-4dc4-9d14-5425d3f5461f</a:t>
            </a:r>
            <a:endParaRPr lang="en-GB" dirty="0"/>
          </a:p>
          <a:p>
            <a:r>
              <a:rPr lang="en-GB" dirty="0">
                <a:hlinkClick r:id="rId8"/>
              </a:rPr>
              <a:t>https://docs.microsoft.com/en-us/openspecs/exchange_server_protocols/ms-oxtnef/1f0544d7-30b7-4194-b58f-adc82f3763bb</a:t>
            </a:r>
            <a:endParaRPr lang="en-GB" dirty="0">
              <a:cs typeface="Calibri"/>
              <a:hlinkClick r:id="rId3"/>
            </a:endParaRPr>
          </a:p>
          <a:p>
            <a:r>
              <a:rPr lang="en-GB" dirty="0">
                <a:hlinkClick r:id="rId3"/>
              </a:rPr>
              <a:t>https://github.com/stephenegriffin/mfcmapi</a:t>
            </a:r>
            <a:endParaRPr lang="en-GB" dirty="0"/>
          </a:p>
          <a:p>
            <a:r>
              <a:rPr lang="en-GB" dirty="0">
                <a:hlinkClick r:id="rId9"/>
              </a:rPr>
              <a:t>https://blogs.technet.microsoft.com/srd/2017/07/20/englishmansdentist-exploit-analysis/</a:t>
            </a:r>
            <a:endParaRPr lang="en-GB" dirty="0"/>
          </a:p>
          <a:p>
            <a:r>
              <a:rPr lang="en-GB" dirty="0">
                <a:cs typeface="Calibri"/>
                <a:hlinkClick r:id="rId10"/>
              </a:rPr>
              <a:t>https://www.thezdi.com/blog/2018/8/14/voicemail-vandalism-getting-remote-code-execution-on-microsoft-exchange-server</a:t>
            </a:r>
          </a:p>
          <a:p>
            <a:r>
              <a:rPr lang="en-GB" dirty="0">
                <a:cs typeface="Calibri"/>
                <a:hlinkClick r:id="rId10"/>
              </a:rPr>
              <a:t>https://docs.microsoft.com/en-us/dotnet/api/microsoft.office.interop.outlook?view=outlook-pia</a:t>
            </a:r>
          </a:p>
          <a:p>
            <a:r>
              <a:rPr lang="en-GB" dirty="0">
                <a:cs typeface="Calibri"/>
              </a:rPr>
              <a:t>CVE-2017-8506, demo on slide3</a:t>
            </a:r>
          </a:p>
        </p:txBody>
      </p:sp>
    </p:spTree>
    <p:extLst>
      <p:ext uri="{BB962C8B-B14F-4D97-AF65-F5344CB8AC3E}">
        <p14:creationId xmlns:p14="http://schemas.microsoft.com/office/powerpoint/2010/main" val="3534610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8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D31418D-EAA9-45C8-B432-F18E0A08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471557" y="3602201"/>
            <a:ext cx="2720443" cy="3626371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6ECD7C16-3B16-4CE0-B489-4B974FD24E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>
                <a:solidFill>
                  <a:schemeClr val="bg1"/>
                </a:solidFill>
              </a:rPr>
              <a:t>Thanks all!</a:t>
            </a:r>
            <a:br>
              <a:rPr lang="en-GB">
                <a:solidFill>
                  <a:schemeClr val="bg1"/>
                </a:solidFill>
              </a:rPr>
            </a:br>
            <a:r>
              <a:rPr lang="en-GB" sz="2800">
                <a:solidFill>
                  <a:schemeClr val="bg1"/>
                </a:solidFill>
              </a:rPr>
              <a:t>@</a:t>
            </a:r>
            <a:r>
              <a:rPr lang="en-GB" sz="2800" err="1">
                <a:solidFill>
                  <a:schemeClr val="bg1"/>
                </a:solidFill>
              </a:rPr>
              <a:t>n_joly</a:t>
            </a:r>
            <a:endParaRPr lang="en-GB" sz="28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9302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98042" y="270006"/>
            <a:ext cx="6134100" cy="1325563"/>
          </a:xfrm>
        </p:spPr>
        <p:txBody>
          <a:bodyPr/>
          <a:lstStyle/>
          <a:p>
            <a:r>
              <a:rPr lang="en-GB"/>
              <a:t>Outlook exploits?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50946"/>
          </a:xfrm>
        </p:spPr>
        <p:txBody>
          <a:bodyPr>
            <a:normAutofit/>
          </a:bodyPr>
          <a:lstStyle/>
          <a:p>
            <a:r>
              <a:rPr lang="en-GB"/>
              <a:t>Uncommon, not seen in the wild for a while</a:t>
            </a:r>
          </a:p>
          <a:p>
            <a:pPr lvl="1"/>
            <a:r>
              <a:rPr lang="en-GB"/>
              <a:t>I Love You / Love Letter, early 2000</a:t>
            </a:r>
          </a:p>
          <a:p>
            <a:r>
              <a:rPr lang="en-GB" err="1"/>
              <a:t>Badwinmail</a:t>
            </a:r>
            <a:r>
              <a:rPr lang="en-GB"/>
              <a:t> reported by Haifei Li in late 2015:</a:t>
            </a:r>
          </a:p>
          <a:p>
            <a:pPr lvl="1"/>
            <a:r>
              <a:rPr lang="en-GB"/>
              <a:t>Showed how to load Flash in Outlook</a:t>
            </a:r>
          </a:p>
          <a:p>
            <a:pPr lvl="1"/>
            <a:r>
              <a:rPr lang="en-GB"/>
              <a:t>Leveraged a known Flash vulnerability to prove RCE</a:t>
            </a:r>
          </a:p>
          <a:p>
            <a:r>
              <a:rPr lang="en-GB"/>
              <a:t>Ryan Hanson’s amazing research submitted in late 2016:</a:t>
            </a:r>
          </a:p>
          <a:p>
            <a:pPr lvl="1"/>
            <a:r>
              <a:rPr lang="en-GB"/>
              <a:t>Issues with the RTF format</a:t>
            </a:r>
          </a:p>
          <a:p>
            <a:pPr lvl="1"/>
            <a:r>
              <a:rPr lang="en-GB"/>
              <a:t>COMs and Monikers</a:t>
            </a:r>
          </a:p>
          <a:p>
            <a:pPr lvl="1"/>
            <a:r>
              <a:rPr lang="en-GB"/>
              <a:t>Some cool Outlook features</a:t>
            </a:r>
          </a:p>
          <a:p>
            <a:r>
              <a:rPr lang="en-GB"/>
              <a:t>Abusing Word features</a:t>
            </a:r>
          </a:p>
          <a:p>
            <a:pPr lvl="1"/>
            <a:r>
              <a:rPr lang="en-GB"/>
              <a:t>Embedding an EPS font (CVE-2015-2545)?</a:t>
            </a:r>
          </a:p>
          <a:p>
            <a:pPr lvl="1"/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12" name="Explosion: 14 Points 11">
            <a:extLst>
              <a:ext uri="{FF2B5EF4-FFF2-40B4-BE49-F238E27FC236}">
                <a16:creationId xmlns:a16="http://schemas.microsoft.com/office/drawing/2014/main" id="{E6EF7001-F1CD-409F-920B-BD390D71E967}"/>
              </a:ext>
            </a:extLst>
          </p:cNvPr>
          <p:cNvSpPr/>
          <p:nvPr/>
        </p:nvSpPr>
        <p:spPr>
          <a:xfrm>
            <a:off x="8775066" y="2068058"/>
            <a:ext cx="3416934" cy="1778110"/>
          </a:xfrm>
          <a:prstGeom prst="irregularSeal2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F8616E-22C1-4089-AEB2-223278441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024223">
            <a:off x="9360726" y="2803710"/>
            <a:ext cx="2028937" cy="4000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C43A756-0914-4268-BEA2-664B3C4CC3BE}"/>
              </a:ext>
            </a:extLst>
          </p:cNvPr>
          <p:cNvSpPr txBox="1"/>
          <p:nvPr/>
        </p:nvSpPr>
        <p:spPr>
          <a:xfrm>
            <a:off x="10483533" y="3593609"/>
            <a:ext cx="16408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i="1"/>
              <a:t>news.softpedia.com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511869-5ED4-4666-83EB-8E7F0F4A33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4569011"/>
            <a:ext cx="521970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51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F0E03-2BC2-487F-BC68-19308C31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42" y="270006"/>
            <a:ext cx="8720522" cy="1325563"/>
          </a:xfrm>
        </p:spPr>
        <p:txBody>
          <a:bodyPr/>
          <a:lstStyle/>
          <a:p>
            <a:r>
              <a:rPr lang="en-GB"/>
              <a:t>Quick summary of the attack surface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26C27-E004-4D3F-A718-83F2A181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7886D50E-3F8F-4CD3-B0FC-C03BA9E0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279544"/>
              </p:ext>
            </p:extLst>
          </p:nvPr>
        </p:nvGraphicFramePr>
        <p:xfrm>
          <a:off x="4503023" y="1375405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Email protocols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SMTP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POP3/IMAP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Exchange Active Sync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Exchange Web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Autodiscover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73F28888-E6CB-44F9-A969-62E5B6334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984528"/>
              </p:ext>
            </p:extLst>
          </p:nvPr>
        </p:nvGraphicFramePr>
        <p:xfrm>
          <a:off x="8069742" y="1945640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Certs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Name 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S/MIME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DRMs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5" name="Table 15">
            <a:extLst>
              <a:ext uri="{FF2B5EF4-FFF2-40B4-BE49-F238E27FC236}">
                <a16:creationId xmlns:a16="http://schemas.microsoft.com/office/drawing/2014/main" id="{76F2B009-8159-4568-9BA4-8DA378F859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46269"/>
              </p:ext>
            </p:extLst>
          </p:nvPr>
        </p:nvGraphicFramePr>
        <p:xfrm>
          <a:off x="411643" y="2114519"/>
          <a:ext cx="3710614" cy="40672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614">
                  <a:extLst>
                    <a:ext uri="{9D8B030D-6E8A-4147-A177-3AD203B41FA5}">
                      <a16:colId xmlns:a16="http://schemas.microsoft.com/office/drawing/2014/main" val="3109714434"/>
                    </a:ext>
                  </a:extLst>
                </a:gridCol>
              </a:tblGrid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Email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23249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MIME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22783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HTML / RTF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75610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Pictures (GDI or Office stacks)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21010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Fonts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73056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OLE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24425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Calendars, </a:t>
                      </a:r>
                      <a:r>
                        <a:rPr lang="en-GB" err="1"/>
                        <a:t>iCals</a:t>
                      </a:r>
                      <a:r>
                        <a:rPr lang="en-GB"/>
                        <a:t>, </a:t>
                      </a:r>
                      <a:r>
                        <a:rPr lang="en-GB" err="1"/>
                        <a:t>vCards</a:t>
                      </a:r>
                      <a:r>
                        <a:rPr lang="en-GB"/>
                        <a:t>,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44076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Attachments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866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TNEF, MAPI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235"/>
                  </a:ext>
                </a:extLst>
              </a:tr>
              <a:tr h="406721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180807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D83B895-1A37-4DE9-845E-D7D52A462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962186"/>
              </p:ext>
            </p:extLst>
          </p:nvPr>
        </p:nvGraphicFramePr>
        <p:xfrm>
          <a:off x="4568178" y="4571224"/>
          <a:ext cx="331118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181">
                  <a:extLst>
                    <a:ext uri="{9D8B030D-6E8A-4147-A177-3AD203B41FA5}">
                      <a16:colId xmlns:a16="http://schemas.microsoft.com/office/drawing/2014/main" val="419408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Misc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23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45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SensePost’s</a:t>
                      </a:r>
                      <a:r>
                        <a:rPr lang="en-GB"/>
                        <a:t> Ruler (rules, scripts, homepage)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7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6175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2F0E03-2BC2-487F-BC68-19308C310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42" y="270006"/>
            <a:ext cx="6134100" cy="1325563"/>
          </a:xfrm>
        </p:spPr>
        <p:txBody>
          <a:bodyPr/>
          <a:lstStyle/>
          <a:p>
            <a:r>
              <a:rPr lang="en-GB"/>
              <a:t>What this talk covers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E26C27-E004-4D3F-A718-83F2A181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graphicFrame>
        <p:nvGraphicFramePr>
          <p:cNvPr id="12" name="Table 9">
            <a:extLst>
              <a:ext uri="{FF2B5EF4-FFF2-40B4-BE49-F238E27FC236}">
                <a16:creationId xmlns:a16="http://schemas.microsoft.com/office/drawing/2014/main" id="{7886D50E-3F8F-4CD3-B0FC-C03BA9E0EE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383376"/>
              </p:ext>
            </p:extLst>
          </p:nvPr>
        </p:nvGraphicFramePr>
        <p:xfrm>
          <a:off x="4503023" y="1375405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Email protocols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SMTP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POP3/IMAP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Exchange Active Sync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Exchange Web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Autodiscover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3" name="Table 9">
            <a:extLst>
              <a:ext uri="{FF2B5EF4-FFF2-40B4-BE49-F238E27FC236}">
                <a16:creationId xmlns:a16="http://schemas.microsoft.com/office/drawing/2014/main" id="{73F28888-E6CB-44F9-A969-62E5B63346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9360910"/>
              </p:ext>
            </p:extLst>
          </p:nvPr>
        </p:nvGraphicFramePr>
        <p:xfrm>
          <a:off x="8069742" y="1945640"/>
          <a:ext cx="3185953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85953">
                  <a:extLst>
                    <a:ext uri="{9D8B030D-6E8A-4147-A177-3AD203B41FA5}">
                      <a16:colId xmlns:a16="http://schemas.microsoft.com/office/drawing/2014/main" val="28940721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7157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Certs issues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3614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Name spoofing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8754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S/MIME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174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DRMs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667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426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1645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5977570"/>
                  </a:ext>
                </a:extLst>
              </a:tr>
            </a:tbl>
          </a:graphicData>
        </a:graphic>
      </p:graphicFrame>
      <p:graphicFrame>
        <p:nvGraphicFramePr>
          <p:cNvPr id="11" name="Table 15">
            <a:extLst>
              <a:ext uri="{FF2B5EF4-FFF2-40B4-BE49-F238E27FC236}">
                <a16:creationId xmlns:a16="http://schemas.microsoft.com/office/drawing/2014/main" id="{F6DD2C81-6C16-4522-96F7-AB2202FEB9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7070834"/>
              </p:ext>
            </p:extLst>
          </p:nvPr>
        </p:nvGraphicFramePr>
        <p:xfrm>
          <a:off x="411643" y="2114521"/>
          <a:ext cx="3710613" cy="417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0613">
                  <a:extLst>
                    <a:ext uri="{9D8B030D-6E8A-4147-A177-3AD203B41FA5}">
                      <a16:colId xmlns:a16="http://schemas.microsoft.com/office/drawing/2014/main" val="31097144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Email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223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MIME parsing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722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dirty="0"/>
                        <a:t>HTML</a:t>
                      </a:r>
                      <a:r>
                        <a:rPr lang="en-GB" dirty="0"/>
                        <a:t> / </a:t>
                      </a:r>
                      <a:r>
                        <a:rPr lang="en-GB" sz="2400" b="1" dirty="0"/>
                        <a:t>RTF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756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Pictures (GDI or Office stacks)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721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Fonts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917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b="1" dirty="0"/>
                        <a:t>OLE Objects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83244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Calendars, </a:t>
                      </a:r>
                      <a:r>
                        <a:rPr lang="en-GB" strike="sngStrike" err="1"/>
                        <a:t>iCals</a:t>
                      </a:r>
                      <a:r>
                        <a:rPr lang="en-GB" strike="sngStrike"/>
                        <a:t>, </a:t>
                      </a:r>
                      <a:r>
                        <a:rPr lang="en-GB" strike="sngStrike" err="1"/>
                        <a:t>vCards</a:t>
                      </a:r>
                      <a:r>
                        <a:rPr lang="en-GB" strike="sngStrike"/>
                        <a:t>, contacts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7644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/>
                        <a:t>Attachments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508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b="1"/>
                        <a:t>TNEF, MAPI properties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748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180807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98DDD2E-FDD8-4D60-A258-AEBB3CD7F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76618"/>
              </p:ext>
            </p:extLst>
          </p:nvPr>
        </p:nvGraphicFramePr>
        <p:xfrm>
          <a:off x="4568178" y="4571224"/>
          <a:ext cx="3311181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1181">
                  <a:extLst>
                    <a:ext uri="{9D8B030D-6E8A-4147-A177-3AD203B41FA5}">
                      <a16:colId xmlns:a16="http://schemas.microsoft.com/office/drawing/2014/main" val="41940892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err="1"/>
                        <a:t>Misc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6234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/>
                        <a:t>Macros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145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trike="sngStrike" err="1"/>
                        <a:t>SensePost’s</a:t>
                      </a:r>
                      <a:r>
                        <a:rPr lang="en-GB" strike="sngStrike"/>
                        <a:t> Ruler (rules, scripts, homepage)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6731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6643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85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animal&#10;&#10;Description automatically generated">
            <a:extLst>
              <a:ext uri="{FF2B5EF4-FFF2-40B4-BE49-F238E27FC236}">
                <a16:creationId xmlns:a16="http://schemas.microsoft.com/office/drawing/2014/main" id="{DA7B91AB-F7B2-462C-AED7-0324F24AF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19933" y="1595569"/>
            <a:ext cx="2657314" cy="1390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270006"/>
            <a:ext cx="4267200" cy="1325563"/>
          </a:xfrm>
        </p:spPr>
        <p:txBody>
          <a:bodyPr/>
          <a:lstStyle/>
          <a:p>
            <a:r>
              <a:rPr lang="en-GB"/>
              <a:t>Why this talk?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668000" cy="4850946"/>
          </a:xfrm>
        </p:spPr>
        <p:txBody>
          <a:bodyPr>
            <a:normAutofit/>
          </a:bodyPr>
          <a:lstStyle/>
          <a:p>
            <a:pPr lvl="1"/>
            <a:r>
              <a:rPr lang="en-GB"/>
              <a:t>Exploits for Outlook exist but we only occasionally receive reports of </a:t>
            </a:r>
            <a:r>
              <a:rPr lang="en-GB" strike="sngStrike"/>
              <a:t>dragons</a:t>
            </a:r>
            <a:r>
              <a:rPr lang="en-GB"/>
              <a:t> outstanding issues</a:t>
            </a:r>
            <a:endParaRPr lang="en-GB" sz="6000"/>
          </a:p>
          <a:p>
            <a:pPr lvl="1"/>
            <a:r>
              <a:rPr lang="en-GB"/>
              <a:t>Why aren’t researchers reporting to us?</a:t>
            </a:r>
          </a:p>
          <a:p>
            <a:pPr lvl="2"/>
            <a:r>
              <a:rPr lang="en-GB"/>
              <a:t>Lack of public research, blog posts describing issues?</a:t>
            </a:r>
          </a:p>
          <a:p>
            <a:pPr lvl="2"/>
            <a:r>
              <a:rPr lang="en-GB"/>
              <a:t>Lack of interest in the area?</a:t>
            </a:r>
          </a:p>
          <a:p>
            <a:pPr lvl="2"/>
            <a:r>
              <a:rPr lang="en-GB"/>
              <a:t>Symbols unavailable for Office?</a:t>
            </a:r>
          </a:p>
          <a:p>
            <a:pPr lvl="1"/>
            <a:endParaRPr lang="en-GB"/>
          </a:p>
          <a:p>
            <a:pPr lvl="1"/>
            <a:r>
              <a:rPr lang="en-GB"/>
              <a:t>How can we help our finders?</a:t>
            </a:r>
          </a:p>
          <a:p>
            <a:pPr lvl="1"/>
            <a:r>
              <a:rPr lang="en-GB"/>
              <a:t>Let’s talk about our own research!</a:t>
            </a:r>
          </a:p>
          <a:p>
            <a:pPr lvl="1"/>
            <a:r>
              <a:rPr lang="en-GB"/>
              <a:t>Note:</a:t>
            </a:r>
          </a:p>
          <a:p>
            <a:pPr lvl="2"/>
            <a:r>
              <a:rPr lang="en-GB" sz="2400" b="1"/>
              <a:t>The vulnerabilities discussed in the following slides have all been resolved</a:t>
            </a:r>
          </a:p>
          <a:p>
            <a:pPr lvl="2"/>
            <a:endParaRPr lang="en-GB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21D07F36-13F5-467C-A09B-F08FCF10F2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53" y="133150"/>
            <a:ext cx="1630920" cy="16309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DA6A55-4C21-4984-8BCF-083C401CD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746" y="3350881"/>
            <a:ext cx="4240854" cy="186992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18FC1-9BD9-414C-82B2-BF2EC4C6D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70006"/>
            <a:ext cx="5734050" cy="96202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259BE5A-78CB-4432-934E-433DE46621DF}"/>
              </a:ext>
            </a:extLst>
          </p:cNvPr>
          <p:cNvSpPr/>
          <p:nvPr/>
        </p:nvSpPr>
        <p:spPr>
          <a:xfrm>
            <a:off x="7709482" y="925491"/>
            <a:ext cx="1073791" cy="24057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305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3121" y="365125"/>
            <a:ext cx="10515600" cy="1325563"/>
          </a:xfrm>
        </p:spPr>
        <p:txBody>
          <a:bodyPr/>
          <a:lstStyle/>
          <a:p>
            <a:r>
              <a:rPr lang="en-GB"/>
              <a:t>Where to start? </a:t>
            </a:r>
            <a:r>
              <a:rPr lang="en-GB" err="1"/>
              <a:t>RichText</a:t>
            </a:r>
            <a:r>
              <a:rPr lang="en-GB"/>
              <a:t> emails?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63040"/>
            <a:ext cx="7934325" cy="458152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38200" y="5427559"/>
            <a:ext cx="2282688" cy="511659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291" y="39949"/>
            <a:ext cx="1814830" cy="17856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CF3806-B9CE-4447-A7AF-9FB1FC553160}"/>
              </a:ext>
            </a:extLst>
          </p:cNvPr>
          <p:cNvSpPr/>
          <p:nvPr/>
        </p:nvSpPr>
        <p:spPr>
          <a:xfrm>
            <a:off x="8733714" y="6547046"/>
            <a:ext cx="334617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200"/>
              <a:t>https://support.microsoft.com/sq-al/help/290809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2982ACA-2A10-4BC1-AAAC-CBFF3FD1D5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569" y="5412821"/>
            <a:ext cx="4654871" cy="9611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F247D8-BDC4-4531-B491-FC6AC7F9BA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0543" y="1690688"/>
            <a:ext cx="3841897" cy="13835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903973">
            <a:off x="3919119" y="3967202"/>
            <a:ext cx="6267719" cy="9369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E1094-444A-4AE3-9899-684E212AE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200" y="1798256"/>
            <a:ext cx="72580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81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D682AB0C4411445A8776E2B14B67BA1" ma:contentTypeVersion="16" ma:contentTypeDescription="Create a new document." ma:contentTypeScope="" ma:versionID="d729cdc7f76f982e8dc505385309d6eb">
  <xsd:schema xmlns:xsd="http://www.w3.org/2001/XMLSchema" xmlns:xs="http://www.w3.org/2001/XMLSchema" xmlns:p="http://schemas.microsoft.com/office/2006/metadata/properties" xmlns:ns1="http://schemas.microsoft.com/sharepoint/v3" xmlns:ns3="edccf963-7109-4e2c-98cc-c84565cc18b0" xmlns:ns4="5a6c9646-14b3-4bfc-8ae1-6aaa350a3a6e" targetNamespace="http://schemas.microsoft.com/office/2006/metadata/properties" ma:root="true" ma:fieldsID="b547be7caa530c8cf4da9f1bd9589446" ns1:_="" ns3:_="" ns4:_="">
    <xsd:import namespace="http://schemas.microsoft.com/sharepoint/v3"/>
    <xsd:import namespace="edccf963-7109-4e2c-98cc-c84565cc18b0"/>
    <xsd:import namespace="5a6c9646-14b3-4bfc-8ae1-6aaa350a3a6e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3:LastSharedByUser" minOccurs="0"/>
                <xsd:element ref="ns3:LastSharedByTime" minOccurs="0"/>
                <xsd:element ref="ns4:MediaServiceAutoTags" minOccurs="0"/>
                <xsd:element ref="ns4:MediaServiceOCR" minOccurs="0"/>
                <xsd:element ref="ns1:_ip_UnifiedCompliancePolicyProperties" minOccurs="0"/>
                <xsd:element ref="ns1:_ip_UnifiedCompliancePolicyUIAction" minOccurs="0"/>
                <xsd:element ref="ns4:MediaServiceEventHashCode" minOccurs="0"/>
                <xsd:element ref="ns4:MediaServiceGenerationTime" minOccurs="0"/>
                <xsd:element ref="ns4:MediaServiceDateTaken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dccf963-7109-4e2c-98cc-c84565cc18b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  <xsd:element name="LastSharedByUser" ma:index="13" nillable="true" ma:displayName="Last Shared By User" ma:description="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description="" ma:hidden="true" ma:internalName="LastSharedByTime" ma:readOnly="tru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6c9646-14b3-4bfc-8ae1-6aaa350a3a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5" nillable="true" ma:displayName="MediaServiceAutoTags" ma:internalName="MediaServiceAutoTags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DateTaken" ma:index="21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2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7AF09B9-9F68-4444-B2AC-6C38FD4F43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dccf963-7109-4e2c-98cc-c84565cc18b0"/>
    <ds:schemaRef ds:uri="5a6c9646-14b3-4bfc-8ae1-6aaa350a3a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8B44D71-7470-4FB3-B7AB-E7A2ED258F8B}">
  <ds:schemaRefs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elements/1.1/"/>
    <ds:schemaRef ds:uri="5a6c9646-14b3-4bfc-8ae1-6aaa350a3a6e"/>
    <ds:schemaRef ds:uri="http://schemas.openxmlformats.org/package/2006/metadata/core-properties"/>
    <ds:schemaRef ds:uri="http://schemas.microsoft.com/office/2006/metadata/properties"/>
    <ds:schemaRef ds:uri="edccf963-7109-4e2c-98cc-c84565cc18b0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8C5194-7630-4501-BD34-7ECC9EFE9A6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1769</Words>
  <Application>Microsoft Office PowerPoint</Application>
  <PresentationFormat>Widescreen</PresentationFormat>
  <Paragraphs>297</Paragraphs>
  <Slides>41</Slides>
  <Notes>16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Wingdings</vt:lpstr>
      <vt:lpstr>Office Theme</vt:lpstr>
      <vt:lpstr>PowerPoint Presentation</vt:lpstr>
      <vt:lpstr>Hunting for bugs, catching dragons</vt:lpstr>
      <vt:lpstr>PowerPoint Presentation</vt:lpstr>
      <vt:lpstr>PowerPoint Presentation</vt:lpstr>
      <vt:lpstr>Outlook exploits?</vt:lpstr>
      <vt:lpstr>Quick summary of the attack surface</vt:lpstr>
      <vt:lpstr>What this talk covers</vt:lpstr>
      <vt:lpstr>Why this talk?</vt:lpstr>
      <vt:lpstr>Where to start? RichText emails?</vt:lpstr>
      <vt:lpstr>What’s a TNEF email?</vt:lpstr>
      <vt:lpstr> TNEF specifications</vt:lpstr>
      <vt:lpstr>TNEF or RTF - Rich Text Format?</vt:lpstr>
      <vt:lpstr>Examples of issues affecting Outlook</vt:lpstr>
      <vt:lpstr>Outlook Interop, how to build an email</vt:lpstr>
      <vt:lpstr>Other class names and bugs related</vt:lpstr>
      <vt:lpstr>Other class names and bugs related</vt:lpstr>
      <vt:lpstr>Other class names and bugs related</vt:lpstr>
      <vt:lpstr>TNEF / .MSG format</vt:lpstr>
      <vt:lpstr>MAPI properties, TNEF and .MSG?</vt:lpstr>
      <vt:lpstr>MAPI properties, TNEF and .MSG? </vt:lpstr>
      <vt:lpstr>OLE objects in an email, really?</vt:lpstr>
      <vt:lpstr>Invoking COM Monikers from a .MSG </vt:lpstr>
      <vt:lpstr>Unmarshalling COM Monikers</vt:lpstr>
      <vt:lpstr>Example: FileMoniker, CVE-2018-0950</vt:lpstr>
      <vt:lpstr>More with the FileMoniker</vt:lpstr>
      <vt:lpstr>Another example: OBJREF</vt:lpstr>
      <vt:lpstr>OBJREF – Building the exploit chain</vt:lpstr>
      <vt:lpstr>Multiple bugs fixed in this attack</vt:lpstr>
      <vt:lpstr>From the preview pane to system</vt:lpstr>
      <vt:lpstr>SafeArrays are generic</vt:lpstr>
      <vt:lpstr>Ex: Diagnostics Hub Standard Collector Service</vt:lpstr>
      <vt:lpstr>Demo? Quickly?</vt:lpstr>
      <vt:lpstr>Attacking Exchange with       s</vt:lpstr>
      <vt:lpstr>Attacking Exchange with emails</vt:lpstr>
      <vt:lpstr>MFCMapi, your best friend</vt:lpstr>
      <vt:lpstr>exRPC and MAPI properties</vt:lpstr>
      <vt:lpstr>EcParseEntryId</vt:lpstr>
      <vt:lpstr>EcMakeFidlFromFEL</vt:lpstr>
      <vt:lpstr>Outcome of that research</vt:lpstr>
      <vt:lpstr>References</vt:lpstr>
      <vt:lpstr>Thanks all! @n_joly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Nicolas Joly</dc:creator>
  <cp:lastModifiedBy>LIN Ligang Lincoln</cp:lastModifiedBy>
  <cp:revision>5</cp:revision>
  <dcterms:created xsi:type="dcterms:W3CDTF">2019-03-25T19:51:48Z</dcterms:created>
  <dcterms:modified xsi:type="dcterms:W3CDTF">2020-02-10T02:47:41Z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0x010100DD682AB0C4411445A8776E2B14B67BA1</vt:lpwstr>
  </property>
  <property fmtid="{D5CDD505-2E9C-101B-9397-08002B2CF9AE}" pid="3" name="MSIP_Label_f42aa342-8706-4288-bd11-ebb85995028c_Enabled">
    <vt:lpwstr>True</vt:lpwstr>
  </property>
  <property fmtid="{D5CDD505-2E9C-101B-9397-08002B2CF9AE}" pid="4" name="MSIP_Label_f42aa342-8706-4288-bd11-ebb85995028c_SiteId">
    <vt:lpwstr>72f988bf-86f1-41af-91ab-2d7cd011db47</vt:lpwstr>
  </property>
  <property fmtid="{D5CDD505-2E9C-101B-9397-08002B2CF9AE}" pid="5" name="MSIP_Label_f42aa342-8706-4288-bd11-ebb85995028c_Owner">
    <vt:lpwstr>nijoly@microsoft.com</vt:lpwstr>
  </property>
  <property fmtid="{D5CDD505-2E9C-101B-9397-08002B2CF9AE}" pid="6" name="MSIP_Label_f42aa342-8706-4288-bd11-ebb85995028c_SetDate">
    <vt:lpwstr>2019-08-05T15:07:57.0497022Z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ActionId">
    <vt:lpwstr>c96c4268-c290-477d-ace8-a8a21485cc64</vt:lpwstr>
  </property>
  <property fmtid="{D5CDD505-2E9C-101B-9397-08002B2CF9AE}" pid="10" name="MSIP_Label_f42aa342-8706-4288-bd11-ebb85995028c_Extended_MSFT_Method">
    <vt:lpwstr>Automatic</vt:lpwstr>
  </property>
  <property fmtid="{D5CDD505-2E9C-101B-9397-08002B2CF9AE}" pid="11" name="Sensitivity">
    <vt:lpwstr>General</vt:lpwstr>
  </property>
</Properties>
</file>